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1" r:id="rId2"/>
    <p:sldId id="432" r:id="rId3"/>
    <p:sldId id="431" r:id="rId4"/>
    <p:sldId id="408" r:id="rId5"/>
    <p:sldId id="409" r:id="rId6"/>
    <p:sldId id="433" r:id="rId7"/>
    <p:sldId id="406" r:id="rId8"/>
    <p:sldId id="441" r:id="rId9"/>
    <p:sldId id="442" r:id="rId10"/>
    <p:sldId id="438" r:id="rId11"/>
    <p:sldId id="439" r:id="rId12"/>
    <p:sldId id="437" r:id="rId13"/>
    <p:sldId id="440" r:id="rId14"/>
    <p:sldId id="436" r:id="rId15"/>
    <p:sldId id="398" r:id="rId16"/>
    <p:sldId id="399" r:id="rId17"/>
    <p:sldId id="405" r:id="rId18"/>
    <p:sldId id="419" r:id="rId19"/>
    <p:sldId id="423" r:id="rId20"/>
    <p:sldId id="435" r:id="rId21"/>
    <p:sldId id="347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6"/>
    <a:srgbClr val="27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07D03-13C7-40E6-AB78-9D9C88B9322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1FC0C3C-47B8-48F4-9989-FDE1516A40D3}">
      <dgm:prSet phldrT="[Metin]" custT="1"/>
      <dgm:spPr/>
      <dgm:t>
        <a:bodyPr/>
        <a:lstStyle/>
        <a:p>
          <a:r>
            <a:rPr lang="tr-TR" sz="1600" dirty="0" smtClean="0"/>
            <a:t>Birlikte Başarmak</a:t>
          </a:r>
          <a:endParaRPr lang="tr-TR" sz="1600" dirty="0"/>
        </a:p>
      </dgm:t>
    </dgm:pt>
    <dgm:pt modelId="{AB098574-9789-4B26-AA4A-3A9D93406D73}" type="parTrans" cxnId="{7A2AEC9E-D6A5-4998-934A-11DF5E7718DD}">
      <dgm:prSet/>
      <dgm:spPr/>
      <dgm:t>
        <a:bodyPr/>
        <a:lstStyle/>
        <a:p>
          <a:endParaRPr lang="tr-TR" sz="1600"/>
        </a:p>
      </dgm:t>
    </dgm:pt>
    <dgm:pt modelId="{B4E14E63-AC71-4E96-82CA-FD2671043D15}" type="sibTrans" cxnId="{7A2AEC9E-D6A5-4998-934A-11DF5E7718DD}">
      <dgm:prSet/>
      <dgm:spPr/>
      <dgm:t>
        <a:bodyPr/>
        <a:lstStyle/>
        <a:p>
          <a:endParaRPr lang="tr-TR" sz="1600"/>
        </a:p>
      </dgm:t>
    </dgm:pt>
    <dgm:pt modelId="{78670455-C27F-4B8F-9C29-CA082F9EBCE2}" type="pres">
      <dgm:prSet presAssocID="{7BD07D03-13C7-40E6-AB78-9D9C88B9322C}" presName="Name0" presStyleCnt="0">
        <dgm:presLayoutVars>
          <dgm:dir/>
          <dgm:animLvl val="lvl"/>
          <dgm:resizeHandles val="exact"/>
        </dgm:presLayoutVars>
      </dgm:prSet>
      <dgm:spPr/>
    </dgm:pt>
    <dgm:pt modelId="{31683DC7-0115-4357-8A74-4495BCDF0A39}" type="pres">
      <dgm:prSet presAssocID="{7BD07D03-13C7-40E6-AB78-9D9C88B9322C}" presName="dummy" presStyleCnt="0"/>
      <dgm:spPr/>
    </dgm:pt>
    <dgm:pt modelId="{91504F70-B122-40BF-A147-3AF9F0D9202B}" type="pres">
      <dgm:prSet presAssocID="{7BD07D03-13C7-40E6-AB78-9D9C88B9322C}" presName="linH" presStyleCnt="0"/>
      <dgm:spPr/>
    </dgm:pt>
    <dgm:pt modelId="{496268A7-A4EA-451E-9DC2-53A296968764}" type="pres">
      <dgm:prSet presAssocID="{7BD07D03-13C7-40E6-AB78-9D9C88B9322C}" presName="padding1" presStyleCnt="0"/>
      <dgm:spPr/>
    </dgm:pt>
    <dgm:pt modelId="{47F41DFB-2E09-4B66-A757-5327C0BDD027}" type="pres">
      <dgm:prSet presAssocID="{21FC0C3C-47B8-48F4-9989-FDE1516A40D3}" presName="linV" presStyleCnt="0"/>
      <dgm:spPr/>
    </dgm:pt>
    <dgm:pt modelId="{6A4327BF-DFD8-4365-B8F8-DD9D26261935}" type="pres">
      <dgm:prSet presAssocID="{21FC0C3C-47B8-48F4-9989-FDE1516A40D3}" presName="spVertical1" presStyleCnt="0"/>
      <dgm:spPr/>
    </dgm:pt>
    <dgm:pt modelId="{64CB93CA-8323-4D27-9F9D-29B6AFCA6031}" type="pres">
      <dgm:prSet presAssocID="{21FC0C3C-47B8-48F4-9989-FDE1516A40D3}" presName="parTx" presStyleLbl="revTx" presStyleIdx="0" presStyleCnt="1" custScaleX="119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8B365A-41F3-4F5D-A75E-22DEC1C1C664}" type="pres">
      <dgm:prSet presAssocID="{21FC0C3C-47B8-48F4-9989-FDE1516A40D3}" presName="spVertical2" presStyleCnt="0"/>
      <dgm:spPr/>
    </dgm:pt>
    <dgm:pt modelId="{FEC1BE52-E191-4106-BFF2-A13F51AD6961}" type="pres">
      <dgm:prSet presAssocID="{21FC0C3C-47B8-48F4-9989-FDE1516A40D3}" presName="spVertical3" presStyleCnt="0"/>
      <dgm:spPr/>
    </dgm:pt>
    <dgm:pt modelId="{A3232877-8594-401D-98E9-91802E8ACD71}" type="pres">
      <dgm:prSet presAssocID="{7BD07D03-13C7-40E6-AB78-9D9C88B9322C}" presName="padding2" presStyleCnt="0"/>
      <dgm:spPr/>
    </dgm:pt>
    <dgm:pt modelId="{F850E5B3-35F1-48D3-89D2-BA78D42ADAA4}" type="pres">
      <dgm:prSet presAssocID="{7BD07D03-13C7-40E6-AB78-9D9C88B9322C}" presName="negArrow" presStyleCnt="0"/>
      <dgm:spPr/>
    </dgm:pt>
    <dgm:pt modelId="{4CD330ED-9342-453B-8E00-64B2BDE10900}" type="pres">
      <dgm:prSet presAssocID="{7BD07D03-13C7-40E6-AB78-9D9C88B9322C}" presName="backgroundArrow" presStyleLbl="node1" presStyleIdx="0" presStyleCnt="1" custLinFactY="9881" custLinFactNeighborX="-10191" custLinFactNeighborY="100000"/>
      <dgm:spPr/>
    </dgm:pt>
  </dgm:ptLst>
  <dgm:cxnLst>
    <dgm:cxn modelId="{7A2AEC9E-D6A5-4998-934A-11DF5E7718DD}" srcId="{7BD07D03-13C7-40E6-AB78-9D9C88B9322C}" destId="{21FC0C3C-47B8-48F4-9989-FDE1516A40D3}" srcOrd="0" destOrd="0" parTransId="{AB098574-9789-4B26-AA4A-3A9D93406D73}" sibTransId="{B4E14E63-AC71-4E96-82CA-FD2671043D15}"/>
    <dgm:cxn modelId="{D7FEA02D-D946-4586-BBCD-65E945ACF73E}" type="presOf" srcId="{7BD07D03-13C7-40E6-AB78-9D9C88B9322C}" destId="{78670455-C27F-4B8F-9C29-CA082F9EBCE2}" srcOrd="0" destOrd="0" presId="urn:microsoft.com/office/officeart/2005/8/layout/hProcess3"/>
    <dgm:cxn modelId="{F9A70ABA-8E8D-4821-99C8-5ABB2C32BF22}" type="presOf" srcId="{21FC0C3C-47B8-48F4-9989-FDE1516A40D3}" destId="{64CB93CA-8323-4D27-9F9D-29B6AFCA6031}" srcOrd="0" destOrd="0" presId="urn:microsoft.com/office/officeart/2005/8/layout/hProcess3"/>
    <dgm:cxn modelId="{7A2D16D6-FF9E-4FBD-906C-A97522E5D763}" type="presParOf" srcId="{78670455-C27F-4B8F-9C29-CA082F9EBCE2}" destId="{31683DC7-0115-4357-8A74-4495BCDF0A39}" srcOrd="0" destOrd="0" presId="urn:microsoft.com/office/officeart/2005/8/layout/hProcess3"/>
    <dgm:cxn modelId="{AC929D3D-38F8-484C-AB69-92DEFD2B3CBA}" type="presParOf" srcId="{78670455-C27F-4B8F-9C29-CA082F9EBCE2}" destId="{91504F70-B122-40BF-A147-3AF9F0D9202B}" srcOrd="1" destOrd="0" presId="urn:microsoft.com/office/officeart/2005/8/layout/hProcess3"/>
    <dgm:cxn modelId="{7D3DBE67-617D-46D4-BE0B-FF7B38F56C03}" type="presParOf" srcId="{91504F70-B122-40BF-A147-3AF9F0D9202B}" destId="{496268A7-A4EA-451E-9DC2-53A296968764}" srcOrd="0" destOrd="0" presId="urn:microsoft.com/office/officeart/2005/8/layout/hProcess3"/>
    <dgm:cxn modelId="{AAB3F10F-7F89-41FB-B4B5-4CC47480B52A}" type="presParOf" srcId="{91504F70-B122-40BF-A147-3AF9F0D9202B}" destId="{47F41DFB-2E09-4B66-A757-5327C0BDD027}" srcOrd="1" destOrd="0" presId="urn:microsoft.com/office/officeart/2005/8/layout/hProcess3"/>
    <dgm:cxn modelId="{920DB510-258A-4978-BBF4-9591CB127A78}" type="presParOf" srcId="{47F41DFB-2E09-4B66-A757-5327C0BDD027}" destId="{6A4327BF-DFD8-4365-B8F8-DD9D26261935}" srcOrd="0" destOrd="0" presId="urn:microsoft.com/office/officeart/2005/8/layout/hProcess3"/>
    <dgm:cxn modelId="{E275AC6E-FFF5-43E3-9EDB-2D82D5732315}" type="presParOf" srcId="{47F41DFB-2E09-4B66-A757-5327C0BDD027}" destId="{64CB93CA-8323-4D27-9F9D-29B6AFCA6031}" srcOrd="1" destOrd="0" presId="urn:microsoft.com/office/officeart/2005/8/layout/hProcess3"/>
    <dgm:cxn modelId="{E4137779-42C7-4618-B860-0C8C4D9982B6}" type="presParOf" srcId="{47F41DFB-2E09-4B66-A757-5327C0BDD027}" destId="{6E8B365A-41F3-4F5D-A75E-22DEC1C1C664}" srcOrd="2" destOrd="0" presId="urn:microsoft.com/office/officeart/2005/8/layout/hProcess3"/>
    <dgm:cxn modelId="{A8CCF169-85F7-4573-B4B7-611C63FB16DB}" type="presParOf" srcId="{47F41DFB-2E09-4B66-A757-5327C0BDD027}" destId="{FEC1BE52-E191-4106-BFF2-A13F51AD6961}" srcOrd="3" destOrd="0" presId="urn:microsoft.com/office/officeart/2005/8/layout/hProcess3"/>
    <dgm:cxn modelId="{39057031-2014-4C78-B392-39E59592CA01}" type="presParOf" srcId="{91504F70-B122-40BF-A147-3AF9F0D9202B}" destId="{A3232877-8594-401D-98E9-91802E8ACD71}" srcOrd="2" destOrd="0" presId="urn:microsoft.com/office/officeart/2005/8/layout/hProcess3"/>
    <dgm:cxn modelId="{90CC3E87-220F-4CBA-BCDF-67687CBA51DE}" type="presParOf" srcId="{91504F70-B122-40BF-A147-3AF9F0D9202B}" destId="{F850E5B3-35F1-48D3-89D2-BA78D42ADAA4}" srcOrd="3" destOrd="0" presId="urn:microsoft.com/office/officeart/2005/8/layout/hProcess3"/>
    <dgm:cxn modelId="{A84EE4B8-D716-4D7F-B8DD-5D6BD4206558}" type="presParOf" srcId="{91504F70-B122-40BF-A147-3AF9F0D9202B}" destId="{4CD330ED-9342-453B-8E00-64B2BDE1090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330ED-9342-453B-8E00-64B2BDE10900}">
      <dsp:nvSpPr>
        <dsp:cNvPr id="0" name=""/>
        <dsp:cNvSpPr/>
      </dsp:nvSpPr>
      <dsp:spPr>
        <a:xfrm>
          <a:off x="0" y="395868"/>
          <a:ext cx="2274454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93CA-8323-4D27-9F9D-29B6AFCA6031}">
      <dsp:nvSpPr>
        <dsp:cNvPr id="0" name=""/>
        <dsp:cNvSpPr/>
      </dsp:nvSpPr>
      <dsp:spPr>
        <a:xfrm>
          <a:off x="185836" y="189116"/>
          <a:ext cx="1903542" cy="37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Birlikte Başarmak</a:t>
          </a:r>
          <a:endParaRPr lang="tr-TR" sz="1600" kern="1200" dirty="0"/>
        </a:p>
      </dsp:txBody>
      <dsp:txXfrm>
        <a:off x="185836" y="189116"/>
        <a:ext cx="1903542" cy="377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89D7-173B-437D-86F6-4D3A6CC80F35}" type="datetimeFigureOut">
              <a:rPr lang="tr-TR" smtClean="0"/>
              <a:t>4.02.2023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8564-60C9-419A-919B-19573F839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4" y="518139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1"/>
            <a:ext cx="10084496" cy="66514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894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09" y="6559980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700" dirty="0">
                <a:solidFill>
                  <a:schemeClr val="bg1"/>
                </a:solidFill>
              </a:rPr>
              <a:t>© Copyright 2020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26" y="174653"/>
            <a:ext cx="700414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x-none" smtClean="0"/>
              <a:t>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subu.edu.tr/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subu.edu.tr/t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subu.edu.tr/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sosubu" TargetMode="External"/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witter.com/bsosub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/node/30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subu.edu.tr/t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subu.edu.tr/t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196-37C2-5545-A269-9F9CC8CD2F7F}"/>
              </a:ext>
            </a:extLst>
          </p:cNvPr>
          <p:cNvSpPr txBox="1">
            <a:spLocks/>
          </p:cNvSpPr>
          <p:nvPr/>
        </p:nvSpPr>
        <p:spPr>
          <a:xfrm>
            <a:off x="350766" y="2989684"/>
            <a:ext cx="11737571" cy="25163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 BİLİMLERİ FAKÜLTESİ</a:t>
            </a:r>
          </a:p>
          <a:p>
            <a:endParaRPr lang="tr-TR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BEDEN EĞİTİMİ VE SPOR ÖĞRETMENLİĞİ</a:t>
            </a:r>
          </a:p>
          <a:p>
            <a:endParaRPr lang="tr-TR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96285" y="5240234"/>
            <a:ext cx="444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Prof.Dr</a:t>
            </a:r>
            <a:r>
              <a:rPr lang="tr-TR" sz="2400" dirty="0" smtClean="0">
                <a:solidFill>
                  <a:schemeClr val="bg1"/>
                </a:solidFill>
              </a:rPr>
              <a:t>. Nevzat </a:t>
            </a:r>
            <a:r>
              <a:rPr lang="tr-TR" sz="2400" dirty="0" err="1" smtClean="0">
                <a:solidFill>
                  <a:schemeClr val="bg1"/>
                </a:solidFill>
              </a:rPr>
              <a:t>Mirzeoğlu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Bölüm Başkan Vekili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442817" y="570189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tr-TR" b="1" dirty="0" smtClean="0">
                <a:solidFill>
                  <a:schemeClr val="bg1"/>
                </a:solidFill>
                <a:hlinkClick r:id="rId2"/>
              </a:rPr>
              <a:t>bso.subu.edu.tr/tr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356172" y="187524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0F1419"/>
                </a:solidFill>
                <a:latin typeface="TwitterChirp"/>
              </a:rPr>
              <a:t>B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ölümümüzü 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yeni kazanan öğrencilerimizle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«</a:t>
            </a:r>
            <a:r>
              <a:rPr lang="tr-TR" sz="2400" b="1" dirty="0" smtClean="0">
                <a:solidFill>
                  <a:srgbClr val="FF0000"/>
                </a:solidFill>
                <a:latin typeface="TwitterChirp"/>
              </a:rPr>
              <a:t>Tanışma ve Oryantasyon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» 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toplantısı gerçekleştirdik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.</a:t>
            </a:r>
          </a:p>
          <a:p>
            <a:endParaRPr lang="tr-TR" sz="2400" dirty="0">
              <a:solidFill>
                <a:srgbClr val="0F1419"/>
              </a:solidFill>
              <a:latin typeface="TwitterChirp"/>
            </a:endParaRPr>
          </a:p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05.10.2020</a:t>
            </a:r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652" y="1306286"/>
            <a:ext cx="5743348" cy="492469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631548" y="503394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013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93" y="1280160"/>
            <a:ext cx="5736908" cy="49508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6172" y="187524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witterChirp"/>
              </a:rPr>
              <a:t>"Beden Eğitimi ve Spor Öğretmenlerinin Genel ve Özel Alan Yeterlilikleri" 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konulu ilk ders etkinliğimizi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bölümümüz 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öğretim üyesi Prof. Dr. </a:t>
            </a:r>
            <a:r>
              <a:rPr lang="tr-TR" sz="2400" dirty="0" err="1">
                <a:solidFill>
                  <a:srgbClr val="0F1419"/>
                </a:solidFill>
                <a:latin typeface="TwitterChirp"/>
              </a:rPr>
              <a:t>Dilşad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tr-TR" sz="2400" dirty="0" err="1" smtClean="0">
                <a:solidFill>
                  <a:srgbClr val="0F1419"/>
                </a:solidFill>
                <a:latin typeface="TwitterChirp"/>
              </a:rPr>
              <a:t>Mirzeoğlu’nun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 sunumu ile gerçekleştirdik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.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   </a:t>
            </a:r>
          </a:p>
          <a:p>
            <a:endParaRPr lang="tr-TR" sz="2400" dirty="0">
              <a:solidFill>
                <a:srgbClr val="0F1419"/>
              </a:solidFill>
              <a:latin typeface="TwitterChirp"/>
            </a:endParaRPr>
          </a:p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06.10.202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3088175" y="515273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13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65" y="1092364"/>
            <a:ext cx="5314542" cy="533128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59093" y="169006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0F1419"/>
                </a:solidFill>
                <a:latin typeface="TwitterChirp"/>
              </a:rPr>
              <a:t>24 Kasım Öğretmenler günü kapsamında Türkiye Beden Eğitimi Öğretmenleri Derneği Başkanı </a:t>
            </a:r>
            <a:r>
              <a:rPr lang="tr-TR" sz="2400" dirty="0" err="1">
                <a:solidFill>
                  <a:srgbClr val="0F1419"/>
                </a:solidFill>
                <a:latin typeface="TwitterChirp"/>
              </a:rPr>
              <a:t>Prof.Dr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. Hasan Kasap’ın konuk edildiği </a:t>
            </a:r>
            <a:r>
              <a:rPr lang="tr-TR" sz="2800" b="1" dirty="0">
                <a:solidFill>
                  <a:srgbClr val="FF0000"/>
                </a:solidFill>
                <a:latin typeface="TwitterChirp"/>
              </a:rPr>
              <a:t>"Öğretmen Olmak" 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konulu söyleşi online olarak Prof. Dr. Gülten </a:t>
            </a:r>
            <a:r>
              <a:rPr lang="tr-TR" sz="2400" dirty="0" err="1">
                <a:solidFill>
                  <a:srgbClr val="0F1419"/>
                </a:solidFill>
                <a:latin typeface="TwitterChirp"/>
              </a:rPr>
              <a:t>Hergüner</a:t>
            </a:r>
            <a:r>
              <a:rPr lang="tr-TR" sz="2400" dirty="0">
                <a:solidFill>
                  <a:srgbClr val="0F1419"/>
                </a:solidFill>
                <a:latin typeface="TwitterChirp"/>
              </a:rPr>
              <a:t> tarafından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gerçekleştirildi.</a:t>
            </a:r>
          </a:p>
          <a:p>
            <a:endParaRPr lang="tr-TR" sz="2400" dirty="0">
              <a:solidFill>
                <a:srgbClr val="0F1419"/>
              </a:solidFill>
              <a:latin typeface="TwitterChirp"/>
            </a:endParaRPr>
          </a:p>
          <a:p>
            <a:endParaRPr lang="tr-TR" sz="2400" dirty="0" smtClean="0">
              <a:solidFill>
                <a:srgbClr val="0F1419"/>
              </a:solidFill>
              <a:latin typeface="TwitterChirp"/>
            </a:endParaRPr>
          </a:p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24.11.2020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3407093" y="55372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115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2058259" y="5060382"/>
            <a:ext cx="269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https://twitter.com/bsosubu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1209" y="259589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2020 </a:t>
            </a:r>
            <a:r>
              <a:rPr lang="tr-TR" sz="2400" dirty="0" smtClean="0">
                <a:solidFill>
                  <a:srgbClr val="FF0000"/>
                </a:solidFill>
                <a:latin typeface="TwitterChirp"/>
              </a:rPr>
              <a:t>Güz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Dönemi Seminer Günlerinde Anabilim Dalı olarak yerimizi aldık</a:t>
            </a:r>
          </a:p>
          <a:p>
            <a:endParaRPr lang="tr-TR" sz="2400" dirty="0">
              <a:solidFill>
                <a:srgbClr val="0F1419"/>
              </a:solidFill>
              <a:latin typeface="TwitterChirp"/>
            </a:endParaRPr>
          </a:p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Aralık 2020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73" y="1031967"/>
            <a:ext cx="5128804" cy="5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prstClr val="white"/>
                </a:solidFill>
              </a:rPr>
              <a:t>PAYDAŞLARLA İLİŞKİLER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2412" r="1776" b="9911"/>
          <a:stretch/>
        </p:blipFill>
        <p:spPr>
          <a:xfrm>
            <a:off x="287383" y="1122111"/>
            <a:ext cx="11665132" cy="51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ARAŞTIRMA VE GELİŞTİRME</a:t>
            </a:r>
            <a:endParaRPr lang="tr-TR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50708"/>
              </p:ext>
            </p:extLst>
          </p:nvPr>
        </p:nvGraphicFramePr>
        <p:xfrm>
          <a:off x="2364378" y="2181497"/>
          <a:ext cx="7093130" cy="320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280">
                  <a:extLst>
                    <a:ext uri="{9D8B030D-6E8A-4147-A177-3AD203B41FA5}">
                      <a16:colId xmlns:a16="http://schemas.microsoft.com/office/drawing/2014/main" val="3931633664"/>
                    </a:ext>
                  </a:extLst>
                </a:gridCol>
                <a:gridCol w="1806440">
                  <a:extLst>
                    <a:ext uri="{9D8B030D-6E8A-4147-A177-3AD203B41FA5}">
                      <a16:colId xmlns:a16="http://schemas.microsoft.com/office/drawing/2014/main" val="69370648"/>
                    </a:ext>
                  </a:extLst>
                </a:gridCol>
                <a:gridCol w="1369410">
                  <a:extLst>
                    <a:ext uri="{9D8B030D-6E8A-4147-A177-3AD203B41FA5}">
                      <a16:colId xmlns:a16="http://schemas.microsoft.com/office/drawing/2014/main" val="3455734558"/>
                    </a:ext>
                  </a:extLst>
                </a:gridCol>
              </a:tblGrid>
              <a:tr h="921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200" dirty="0" smtClean="0">
                          <a:effectLst/>
                        </a:rPr>
                        <a:t>BÖLÜM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dirty="0" smtClean="0">
                          <a:effectLst/>
                        </a:rPr>
                        <a:t>BAP</a:t>
                      </a:r>
                      <a:endParaRPr lang="tr-TR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191684"/>
                  </a:ext>
                </a:extLst>
              </a:tr>
              <a:tr h="90744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Başvuru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Kabul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360062"/>
                  </a:ext>
                </a:extLst>
              </a:tr>
              <a:tr h="1373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BEDEN</a:t>
                      </a:r>
                      <a:r>
                        <a:rPr lang="tr-TR" sz="1800" baseline="0" dirty="0" smtClean="0">
                          <a:effectLst/>
                        </a:rPr>
                        <a:t> EĞİTİMİ VE SPOR ÖĞRETMENLİĞİ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073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0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ARAŞTIRMA VE GELİŞTİRME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56263" y="1194186"/>
            <a:ext cx="6061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2000" b="1" dirty="0" smtClean="0"/>
              <a:t>Dış Kaynaklı Projeler </a:t>
            </a:r>
          </a:p>
          <a:p>
            <a:pPr algn="ctr">
              <a:spcBef>
                <a:spcPts val="0"/>
              </a:spcBef>
            </a:pPr>
            <a:endParaRPr lang="tr-TR" sz="2000" b="1" dirty="0" smtClean="0"/>
          </a:p>
        </p:txBody>
      </p:sp>
      <p:pic>
        <p:nvPicPr>
          <p:cNvPr id="8" name="Resim 7"/>
          <p:cNvPicPr/>
          <p:nvPr/>
        </p:nvPicPr>
        <p:blipFill rotWithShape="1">
          <a:blip r:embed="rId2"/>
          <a:srcRect l="7129" t="37130" r="30348" b="29084"/>
          <a:stretch/>
        </p:blipFill>
        <p:spPr bwMode="auto">
          <a:xfrm>
            <a:off x="1195754" y="1548129"/>
            <a:ext cx="9698669" cy="4591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81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ARAŞTIRMA VE GELİŞTİRME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78537"/>
              </p:ext>
            </p:extLst>
          </p:nvPr>
        </p:nvGraphicFramePr>
        <p:xfrm>
          <a:off x="481209" y="2251450"/>
          <a:ext cx="11293447" cy="275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35">
                  <a:extLst>
                    <a:ext uri="{9D8B030D-6E8A-4147-A177-3AD203B41FA5}">
                      <a16:colId xmlns:a16="http://schemas.microsoft.com/office/drawing/2014/main" val="3931633664"/>
                    </a:ext>
                  </a:extLst>
                </a:gridCol>
                <a:gridCol w="2688788">
                  <a:extLst>
                    <a:ext uri="{9D8B030D-6E8A-4147-A177-3AD203B41FA5}">
                      <a16:colId xmlns:a16="http://schemas.microsoft.com/office/drawing/2014/main" val="3103061502"/>
                    </a:ext>
                  </a:extLst>
                </a:gridCol>
                <a:gridCol w="2610465">
                  <a:extLst>
                    <a:ext uri="{9D8B030D-6E8A-4147-A177-3AD203B41FA5}">
                      <a16:colId xmlns:a16="http://schemas.microsoft.com/office/drawing/2014/main" val="598606183"/>
                    </a:ext>
                  </a:extLst>
                </a:gridCol>
                <a:gridCol w="2601159">
                  <a:extLst>
                    <a:ext uri="{9D8B030D-6E8A-4147-A177-3AD203B41FA5}">
                      <a16:colId xmlns:a16="http://schemas.microsoft.com/office/drawing/2014/main" val="3958144515"/>
                    </a:ext>
                  </a:extLst>
                </a:gridCol>
              </a:tblGrid>
              <a:tr h="4875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20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2484179"/>
                  </a:ext>
                </a:extLst>
              </a:tr>
              <a:tr h="487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BÖLÜM</a:t>
                      </a:r>
                      <a:endParaRPr lang="tr-TR" sz="2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91684"/>
                  </a:ext>
                </a:extLst>
              </a:tr>
              <a:tr h="110692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SCI, SCI-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SCI, SCI-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dışındaki indeksler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atıf sayısı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738455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 ve Spor Öğretmenliği Bölümü</a:t>
                      </a:r>
                      <a:endParaRPr lang="en-US" sz="1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5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8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SONUÇ VE DEĞERLENDİRME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23009" y="1371338"/>
            <a:ext cx="9291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Düzenli olarak Bölüm Kurulu Toplantıları Gerçekleşti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Danışmanlık Toplantıları Yapıldı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Öğretim ve Ders Materyalleri Güncellenerek Geliştirildi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Lisansüstü Programlar Güncellendi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 Danışmanlık Toplantıları ve Oryantasyon Gerçekleşti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Kadro yeni atamalar ve Terfilerle Güçlendirildi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 Deneyimi ve Öğretmenlik Uygulaması Koordinasyon Toplantıları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Gerçekleştirildi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Geliştirmeye Açık Alanlar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49977" y="1907177"/>
            <a:ext cx="9115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Eğitim Programının Güncellenmesi/Geliştirilmesi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Değişim Programlarına katılım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Topluma Hizmet ve Sosyal Sorumluluk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Bilimsel etkinliklere Katılım ve Organizasyonlar Düzenleme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Eğitim Öğretimi Destekleyici </a:t>
            </a:r>
            <a:r>
              <a:rPr lang="tr-TR" sz="2800" dirty="0" err="1" smtClean="0">
                <a:solidFill>
                  <a:srgbClr val="FF0000"/>
                </a:solidFill>
              </a:rPr>
              <a:t>Motivasyonel</a:t>
            </a:r>
            <a:r>
              <a:rPr lang="tr-TR" sz="2800" dirty="0" smtClean="0">
                <a:solidFill>
                  <a:srgbClr val="FF0000"/>
                </a:solidFill>
              </a:rPr>
              <a:t> Çalışmalar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FF0000"/>
                </a:solidFill>
              </a:rPr>
              <a:t>Hizmet İçi Eğitimler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9879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HAKKINDA BİLGİLER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20903"/>
              </p:ext>
            </p:extLst>
          </p:nvPr>
        </p:nvGraphicFramePr>
        <p:xfrm>
          <a:off x="838200" y="3191747"/>
          <a:ext cx="104764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691">
                  <a:extLst>
                    <a:ext uri="{9D8B030D-6E8A-4147-A177-3AD203B41FA5}">
                      <a16:colId xmlns:a16="http://schemas.microsoft.com/office/drawing/2014/main" val="511061424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72498764"/>
                    </a:ext>
                  </a:extLst>
                </a:gridCol>
                <a:gridCol w="1584725">
                  <a:extLst>
                    <a:ext uri="{9D8B030D-6E8A-4147-A177-3AD203B41FA5}">
                      <a16:colId xmlns:a16="http://schemas.microsoft.com/office/drawing/2014/main" val="2238558756"/>
                    </a:ext>
                  </a:extLst>
                </a:gridCol>
                <a:gridCol w="1203961">
                  <a:extLst>
                    <a:ext uri="{9D8B030D-6E8A-4147-A177-3AD203B41FA5}">
                      <a16:colId xmlns:a16="http://schemas.microsoft.com/office/drawing/2014/main" val="139172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LİSANS</a:t>
                      </a:r>
                      <a:r>
                        <a:rPr lang="tr-T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47 (307)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47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3064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83116"/>
              </p:ext>
            </p:extLst>
          </p:nvPr>
        </p:nvGraphicFramePr>
        <p:xfrm>
          <a:off x="824630" y="1811096"/>
          <a:ext cx="104764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691">
                  <a:extLst>
                    <a:ext uri="{9D8B030D-6E8A-4147-A177-3AD203B41FA5}">
                      <a16:colId xmlns:a16="http://schemas.microsoft.com/office/drawing/2014/main" val="1943583966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909813881"/>
                    </a:ext>
                  </a:extLst>
                </a:gridCol>
                <a:gridCol w="1559107">
                  <a:extLst>
                    <a:ext uri="{9D8B030D-6E8A-4147-A177-3AD203B41FA5}">
                      <a16:colId xmlns:a16="http://schemas.microsoft.com/office/drawing/2014/main" val="2309189321"/>
                    </a:ext>
                  </a:extLst>
                </a:gridCol>
                <a:gridCol w="1229579">
                  <a:extLst>
                    <a:ext uri="{9D8B030D-6E8A-4147-A177-3AD203B41FA5}">
                      <a16:colId xmlns:a16="http://schemas.microsoft.com/office/drawing/2014/main" val="357834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Bölüm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Kayıt Yaptıran Öğrenci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Yabancı</a:t>
                      </a:r>
                      <a:r>
                        <a:rPr lang="tr-TR" sz="2400" baseline="0" dirty="0" smtClean="0"/>
                        <a:t> Uyruklu Öğrenci</a:t>
                      </a:r>
                      <a:endParaRPr lang="tr-TR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23896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726069" y="1259617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ÖĞRENCİ SAYILAR</a:t>
            </a:r>
            <a:r>
              <a:rPr lang="tr-TR" dirty="0" smtClean="0"/>
              <a:t>I</a:t>
            </a:r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92052"/>
              </p:ext>
            </p:extLst>
          </p:nvPr>
        </p:nvGraphicFramePr>
        <p:xfrm>
          <a:off x="840378" y="3967520"/>
          <a:ext cx="10645213" cy="211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04">
                  <a:extLst>
                    <a:ext uri="{9D8B030D-6E8A-4147-A177-3AD203B41FA5}">
                      <a16:colId xmlns:a16="http://schemas.microsoft.com/office/drawing/2014/main" val="2852977516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10143586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817898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6599332"/>
                    </a:ext>
                  </a:extLst>
                </a:gridCol>
              </a:tblGrid>
              <a:tr h="81258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YÜKSEK LİSANS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DOKTORA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28216"/>
                  </a:ext>
                </a:extLst>
              </a:tr>
              <a:tr h="342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</a:rPr>
                        <a:t>1. ÖĞRETİM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</a:rPr>
                        <a:t>2. ÖĞRETİM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9918"/>
                  </a:ext>
                </a:extLst>
              </a:tr>
              <a:tr h="602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03765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TOPLAM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                                                 95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51362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98047"/>
              </p:ext>
            </p:extLst>
          </p:nvPr>
        </p:nvGraphicFramePr>
        <p:xfrm>
          <a:off x="2939143" y="6048103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66788210"/>
                    </a:ext>
                  </a:extLst>
                </a:gridCol>
              </a:tblGrid>
              <a:tr h="19594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61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32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39"/>
            <a:ext cx="3801292" cy="410890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974078" y="2037806"/>
            <a:ext cx="62179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Paydaş işbirliği ile eğitim programının güncellenmesi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Akreditasyona başvuru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Araştırma kaynaklarının artırılması ve teşvik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Topluma hizmet ve sosyal sorumluluk projeleri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Değişim programlarına katılımı teşvik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Eğitim kadrosunun güçlendirilmesi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Tematik bilimsel etkinlikler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3DA6"/>
                </a:solidFill>
              </a:rPr>
              <a:t>Spor Araştırmaları Çağrısına Başvuru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solidFill>
                <a:srgbClr val="003DA6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867960479"/>
              </p:ext>
            </p:extLst>
          </p:nvPr>
        </p:nvGraphicFramePr>
        <p:xfrm>
          <a:off x="3692947" y="3341164"/>
          <a:ext cx="2281131" cy="75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78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78880" y="822815"/>
            <a:ext cx="72570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tr-TR" sz="36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Dinlediğiniz için Teşekkürler </a:t>
            </a:r>
          </a:p>
          <a:p>
            <a:pPr algn="ctr"/>
            <a:endParaRPr lang="tr-TR" sz="32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79312" y="3218209"/>
            <a:ext cx="377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hlinkClick r:id="rId2"/>
              </a:rPr>
              <a:t>https://</a:t>
            </a:r>
            <a:r>
              <a:rPr lang="tr-TR" sz="2800" dirty="0" smtClean="0">
                <a:hlinkClick r:id="rId2"/>
              </a:rPr>
              <a:t>bso.subu.edu.tr/tr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3781038" y="3741429"/>
            <a:ext cx="505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sz="2800" dirty="0" smtClean="0">
                <a:hlinkClick r:id="rId3"/>
              </a:rPr>
              <a:t>www.facebook.com/bsosubu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4402843" y="4467685"/>
            <a:ext cx="3814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/>
              </a:rPr>
              <a:t>https://</a:t>
            </a:r>
            <a:r>
              <a:rPr lang="tr-TR" sz="2800" dirty="0" smtClean="0">
                <a:hlinkClick r:id="rId4"/>
              </a:rPr>
              <a:t>twitter.com/bsosubu</a:t>
            </a:r>
            <a:r>
              <a:rPr lang="tr-TR" sz="2800" dirty="0" smtClean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7787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HAKKINDA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BİLGİLER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26877"/>
              </p:ext>
            </p:extLst>
          </p:nvPr>
        </p:nvGraphicFramePr>
        <p:xfrm>
          <a:off x="666205" y="2154766"/>
          <a:ext cx="10881361" cy="235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384">
                  <a:extLst>
                    <a:ext uri="{9D8B030D-6E8A-4147-A177-3AD203B41FA5}">
                      <a16:colId xmlns:a16="http://schemas.microsoft.com/office/drawing/2014/main" val="120425226"/>
                    </a:ext>
                  </a:extLst>
                </a:gridCol>
                <a:gridCol w="1713186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1048699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1231080">
                  <a:extLst>
                    <a:ext uri="{9D8B030D-6E8A-4147-A177-3AD203B41FA5}">
                      <a16:colId xmlns:a16="http://schemas.microsoft.com/office/drawing/2014/main" val="173280376"/>
                    </a:ext>
                  </a:extLst>
                </a:gridCol>
                <a:gridCol w="987905">
                  <a:extLst>
                    <a:ext uri="{9D8B030D-6E8A-4147-A177-3AD203B41FA5}">
                      <a16:colId xmlns:a16="http://schemas.microsoft.com/office/drawing/2014/main" val="1057517862"/>
                    </a:ext>
                  </a:extLst>
                </a:gridCol>
                <a:gridCol w="957507">
                  <a:extLst>
                    <a:ext uri="{9D8B030D-6E8A-4147-A177-3AD203B41FA5}">
                      <a16:colId xmlns:a16="http://schemas.microsoft.com/office/drawing/2014/main" val="827953833"/>
                    </a:ext>
                  </a:extLst>
                </a:gridCol>
                <a:gridCol w="1048699">
                  <a:extLst>
                    <a:ext uri="{9D8B030D-6E8A-4147-A177-3AD203B41FA5}">
                      <a16:colId xmlns:a16="http://schemas.microsoft.com/office/drawing/2014/main" val="3060612320"/>
                    </a:ext>
                  </a:extLst>
                </a:gridCol>
                <a:gridCol w="1123901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135936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Prof.Dr.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Dr.Öğr</a:t>
                      </a: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Üyesi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Öğrt</a:t>
                      </a:r>
                      <a:r>
                        <a:rPr lang="tr-T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Gör</a:t>
                      </a:r>
                      <a:endParaRPr lang="tr-T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Toplam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 ve Spor Bölümü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8235513" y="544872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05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59561"/>
              </p:ext>
            </p:extLst>
          </p:nvPr>
        </p:nvGraphicFramePr>
        <p:xfrm>
          <a:off x="624840" y="2118360"/>
          <a:ext cx="10469880" cy="28498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8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Akademik Danışmanlık Dağılımı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68">
                <a:tc rowSpan="4">
                  <a:txBody>
                    <a:bodyPr/>
                    <a:lstStyle/>
                    <a:p>
                      <a:r>
                        <a:rPr lang="tr-TR" sz="2000" dirty="0" smtClean="0"/>
                        <a:t>BSO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ARZU</a:t>
                      </a:r>
                      <a:r>
                        <a:rPr lang="tr-TR" sz="1100" b="1" baseline="0" dirty="0" smtClean="0"/>
                        <a:t> ALTINTIĞ 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4.</a:t>
                      </a:r>
                      <a:r>
                        <a:rPr lang="tr-TR" sz="1100" b="1" baseline="0" dirty="0" smtClean="0"/>
                        <a:t> SINIF</a:t>
                      </a:r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ELİF</a:t>
                      </a:r>
                      <a:r>
                        <a:rPr lang="tr-TR" sz="1100" b="1" baseline="0" dirty="0" smtClean="0"/>
                        <a:t> ÜNAL 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3.</a:t>
                      </a:r>
                      <a:r>
                        <a:rPr lang="tr-TR" sz="1100" b="1" baseline="0" dirty="0" smtClean="0"/>
                        <a:t> SINIF </a:t>
                      </a:r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CİHAN</a:t>
                      </a:r>
                      <a:r>
                        <a:rPr lang="tr-TR" sz="1100" b="1" baseline="0" dirty="0" smtClean="0"/>
                        <a:t> AYHAN </a:t>
                      </a:r>
                      <a:endParaRPr lang="tr-TR" sz="1100" b="1" dirty="0" smtClean="0"/>
                    </a:p>
                    <a:p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2.</a:t>
                      </a:r>
                      <a:r>
                        <a:rPr lang="tr-TR" sz="1100" b="1" baseline="0" dirty="0" smtClean="0"/>
                        <a:t> SINIF </a:t>
                      </a:r>
                      <a:endParaRPr lang="tr-TR" sz="1100" b="1" dirty="0" smtClean="0"/>
                    </a:p>
                    <a:p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ABDULLAH</a:t>
                      </a:r>
                      <a:r>
                        <a:rPr lang="tr-TR" sz="1100" b="1" baseline="0" dirty="0" smtClean="0"/>
                        <a:t> DÜĞENCİ 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1. SINIF </a:t>
                      </a:r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91985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8747172" y="568530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68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VE ÖĞRETİM</a:t>
            </a:r>
            <a:endParaRPr lang="tr-TR" b="1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76181"/>
              </p:ext>
            </p:extLst>
          </p:nvPr>
        </p:nvGraphicFramePr>
        <p:xfrm>
          <a:off x="481209" y="1294230"/>
          <a:ext cx="11166841" cy="4188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92462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  <a:endParaRPr lang="tr-TR" sz="2000" b="1" u="sng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olmak. 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9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</a:t>
                      </a: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Bölüm/Program doluluk oranları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 smtClean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40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tr-T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%100</a:t>
                      </a:r>
                      <a:endParaRPr lang="tr-TR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Uluslararası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 sayısı.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0</a:t>
                      </a:r>
                      <a:endParaRPr lang="tr-TR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%0</a:t>
                      </a:r>
                      <a:endParaRPr lang="tr-TR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Değişim Programları ile Gelen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0</a:t>
                      </a:r>
                      <a:endParaRPr lang="tr-TR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0</a:t>
                      </a:r>
                      <a:endParaRPr lang="tr-TR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effectLst/>
                        </a:rPr>
                        <a:t>%0</a:t>
                      </a:r>
                      <a:endParaRPr lang="tr-TR" dirty="0"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00509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8744964" y="574935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268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EĞİTİM VE ÖĞRETİM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80026"/>
              </p:ext>
            </p:extLst>
          </p:nvPr>
        </p:nvGraphicFramePr>
        <p:xfrm>
          <a:off x="367937" y="1658982"/>
          <a:ext cx="11562735" cy="29949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1157630702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153691121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68403656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29131858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319417186"/>
                    </a:ext>
                  </a:extLst>
                </a:gridCol>
              </a:tblGrid>
              <a:tr h="9793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  <a:endParaRPr lang="tr-TR" sz="2000" b="1" u="sng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92005"/>
                  </a:ext>
                </a:extLst>
              </a:tr>
              <a:tr h="98954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güncellemek. </a:t>
                      </a:r>
                      <a:endParaRPr kumimoji="0"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37816"/>
                  </a:ext>
                </a:extLst>
              </a:tr>
              <a:tr h="389016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4407"/>
                  </a:ext>
                </a:extLst>
              </a:tr>
              <a:tr h="6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1658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1921"/>
              </p:ext>
            </p:extLst>
          </p:nvPr>
        </p:nvGraphicFramePr>
        <p:xfrm>
          <a:off x="367936" y="4670501"/>
          <a:ext cx="11562735" cy="844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3945067863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083702189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280223367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672668288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077194262"/>
                    </a:ext>
                  </a:extLst>
                </a:gridCol>
              </a:tblGrid>
              <a:tr h="8443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Paydaş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beklentileri doğrultusunda   güncellenen program sayısı.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%0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4257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366141" y="590915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967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1567543" y="824649"/>
            <a:ext cx="8841408" cy="566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  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SUBÜ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SPOR BİLİMLERİ FAKÜLTESİ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Beden Eğitimi ve Spor Öğretmenliği Bölümü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 </a:t>
            </a:r>
            <a:r>
              <a:rPr lang="tr-TR" sz="1600" b="1" dirty="0" smtClean="0">
                <a:latin typeface="TimesNewRomanPS-BoldMT"/>
                <a:ea typeface="Calibri" panose="020F0502020204030204" pitchFamily="34" charset="0"/>
                <a:cs typeface="TimesNewRomanPS-BoldMT"/>
              </a:rPr>
              <a:t>Öğretmenlik </a:t>
            </a: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Uygulaması Dersi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Kılavuzu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NewRomanPS-BoldMT"/>
                <a:ea typeface="Calibri" panose="020F0502020204030204" pitchFamily="34" charset="0"/>
                <a:cs typeface="TimesNewRomanPS-BoldMT"/>
              </a:rPr>
              <a:t>Öğretmen Adayının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600" dirty="0">
                <a:latin typeface="TimesNewRomanPSMT"/>
                <a:ea typeface="Calibri" panose="020F0502020204030204" pitchFamily="34" charset="0"/>
                <a:cs typeface="TimesNewRomanPSMT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Adı Soyadı: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Numarası: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Grubu: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Sorumlu </a:t>
            </a:r>
            <a:r>
              <a:rPr lang="tr-TR" sz="16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Elemanı: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Uygulama Okulu: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Uygulama Öğretmeni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tr-T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bso.subu.edu.tr/tr/node/301</a:t>
            </a: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31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356172" y="18752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2020</a:t>
            </a:r>
            <a:r>
              <a:rPr lang="tr-TR" sz="2400" dirty="0" smtClean="0">
                <a:solidFill>
                  <a:srgbClr val="FF0000"/>
                </a:solidFill>
                <a:latin typeface="TwitterChirp"/>
              </a:rPr>
              <a:t> Bahar </a:t>
            </a:r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Dönemi Seminer Günlerinde Anabilim Dalı olarak yerimizi aldık</a:t>
            </a:r>
          </a:p>
          <a:p>
            <a:endParaRPr lang="tr-TR" sz="2400" dirty="0">
              <a:solidFill>
                <a:srgbClr val="0F1419"/>
              </a:solidFill>
              <a:latin typeface="TwitterChirp"/>
            </a:endParaRPr>
          </a:p>
          <a:p>
            <a:r>
              <a:rPr lang="tr-TR" sz="2400" dirty="0" smtClean="0">
                <a:solidFill>
                  <a:srgbClr val="0F1419"/>
                </a:solidFill>
                <a:latin typeface="TwitterChirp"/>
              </a:rPr>
              <a:t>Ocak 2020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254034"/>
            <a:ext cx="6156960" cy="496388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672944" y="526907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79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 ve AKADEMİK FAALİYETLER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121041" y="229459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5400" dirty="0" smtClean="0">
                <a:solidFill>
                  <a:srgbClr val="FF0000"/>
                </a:solidFill>
                <a:latin typeface="TwitterChirp"/>
              </a:rPr>
              <a:t>PANDEMİ</a:t>
            </a:r>
          </a:p>
          <a:p>
            <a:pPr algn="ctr"/>
            <a:endParaRPr lang="tr-TR" sz="5400" dirty="0">
              <a:solidFill>
                <a:srgbClr val="FF0000"/>
              </a:solidFill>
              <a:latin typeface="TwitterChirp"/>
            </a:endParaRP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TwitterChirp"/>
              </a:rPr>
              <a:t>Mart 2020</a:t>
            </a:r>
            <a:endParaRPr lang="tr-TR" sz="2400" dirty="0">
              <a:solidFill>
                <a:srgbClr val="FF0000"/>
              </a:solidFill>
              <a:latin typeface="TwitterChirp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72944" y="526907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bso.subu.edu.tr/tr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5891349" y="2756263"/>
            <a:ext cx="467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3DA6"/>
                </a:solidFill>
              </a:rPr>
              <a:t>UZAKTAN EĞİTİM </a:t>
            </a:r>
          </a:p>
          <a:p>
            <a:pPr algn="ctr"/>
            <a:r>
              <a:rPr lang="tr-TR" sz="3600" b="1" dirty="0" smtClean="0">
                <a:solidFill>
                  <a:srgbClr val="003DA6"/>
                </a:solidFill>
              </a:rPr>
              <a:t>SÜRECİ</a:t>
            </a:r>
            <a:endParaRPr lang="tr-TR" sz="3600" b="1" dirty="0">
              <a:solidFill>
                <a:srgbClr val="003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li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4959</TotalTime>
  <Words>589</Words>
  <Application>Microsoft Office PowerPoint</Application>
  <PresentationFormat>Geniş ekran</PresentationFormat>
  <Paragraphs>211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Bookman Old Style</vt:lpstr>
      <vt:lpstr>Calibri</vt:lpstr>
      <vt:lpstr>Times New Roman</vt:lpstr>
      <vt:lpstr>TimesNewRomanPS-BoldMT</vt:lpstr>
      <vt:lpstr>TimesNewRomanPSMT</vt:lpstr>
      <vt:lpstr>TwitterChirp</vt:lpstr>
      <vt:lpstr>Wingdings</vt:lpstr>
      <vt:lpstr>Office Theme</vt:lpstr>
      <vt:lpstr>PowerPoint Sunusu</vt:lpstr>
      <vt:lpstr>BÖLÜM HAKKINDA BİLGİLER</vt:lpstr>
      <vt:lpstr>BÖLÜM HAKKINDA BİLGİLER</vt:lpstr>
      <vt:lpstr>EĞİTİM VE ÖĞRETİM</vt:lpstr>
      <vt:lpstr>EĞİTİM VE ÖĞRETİM</vt:lpstr>
      <vt:lpstr>EĞİTİM VE ÖĞRETİM</vt:lpstr>
      <vt:lpstr>EĞİTİM VE ÖĞRETİM</vt:lpstr>
      <vt:lpstr>EĞİTİM VE ÖĞRETİM ve AKADEMİK FAALİYETLER</vt:lpstr>
      <vt:lpstr>EĞİTİM VE ÖĞRETİM ve AKADEMİK FAALİYETLER</vt:lpstr>
      <vt:lpstr>EĞİTİM VE ÖĞRETİM ve AKADEMİK FAALİYETLER</vt:lpstr>
      <vt:lpstr>EĞİTİM VE ÖĞRETİM ve AKADEMİK FAALİYETLER</vt:lpstr>
      <vt:lpstr>EĞİTİM VE ÖĞRETİM ve AKADEMİK FAALİYETLER</vt:lpstr>
      <vt:lpstr>EĞİTİM VE ÖĞRETİM ve AKADEMİK FAALİYETLER</vt:lpstr>
      <vt:lpstr>PAYDAŞLARLA İLİŞKİLER</vt:lpstr>
      <vt:lpstr>ARAŞTIRMA VE GELİŞTİRME</vt:lpstr>
      <vt:lpstr>ARAŞTIRMA VE GELİŞTİRME</vt:lpstr>
      <vt:lpstr>ARAŞTIRMA VE GELİŞTİRME</vt:lpstr>
      <vt:lpstr>SONUÇ VE DEĞERLENDİRME</vt:lpstr>
      <vt:lpstr>Geliştirmeye Açık Alanlar</vt:lpstr>
      <vt:lpstr>HEDEFLER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Kalite Koordinatörlüğü</dc:creator>
  <cp:lastModifiedBy>user</cp:lastModifiedBy>
  <cp:revision>346</cp:revision>
  <dcterms:created xsi:type="dcterms:W3CDTF">2020-09-09T19:50:56Z</dcterms:created>
  <dcterms:modified xsi:type="dcterms:W3CDTF">2023-02-04T09:07:57Z</dcterms:modified>
</cp:coreProperties>
</file>