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341" r:id="rId3"/>
    <p:sldId id="336" r:id="rId4"/>
    <p:sldId id="431" r:id="rId5"/>
    <p:sldId id="446" r:id="rId6"/>
    <p:sldId id="409" r:id="rId7"/>
    <p:sldId id="433" r:id="rId8"/>
    <p:sldId id="406" r:id="rId9"/>
    <p:sldId id="407" r:id="rId10"/>
    <p:sldId id="408" r:id="rId11"/>
    <p:sldId id="434" r:id="rId12"/>
    <p:sldId id="398" r:id="rId13"/>
    <p:sldId id="399" r:id="rId14"/>
    <p:sldId id="429" r:id="rId15"/>
    <p:sldId id="445" r:id="rId16"/>
    <p:sldId id="430" r:id="rId17"/>
    <p:sldId id="419" r:id="rId18"/>
    <p:sldId id="447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9" r:id="rId28"/>
    <p:sldId id="435" r:id="rId29"/>
    <p:sldId id="448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DA6"/>
    <a:srgbClr val="274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6327"/>
  </p:normalViewPr>
  <p:slideViewPr>
    <p:cSldViewPr snapToGrid="0" snapToObjects="1">
      <p:cViewPr varScale="1">
        <p:scale>
          <a:sx n="73" d="100"/>
          <a:sy n="73" d="100"/>
        </p:scale>
        <p:origin x="5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189D7-173B-437D-86F6-4D3A6CC80F35}" type="datetimeFigureOut">
              <a:rPr lang="tr-TR" smtClean="0"/>
              <a:t>4.10.2022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E8564-60C9-419A-919B-19573F8397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95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880F-2CDF-D74B-A450-9BC1E4723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8476"/>
            <a:ext cx="9144000" cy="1655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AD10-2AC0-3B4D-9A72-D7E6840F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3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E11F0-A589-8446-95C8-B3EAF878B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704" y="518139"/>
            <a:ext cx="1498591" cy="1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FFB9-148A-0E4E-9545-82CB0A85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D1A2A-EEEA-A24E-89DB-056DA08CF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6525-5D7C-5A4B-867D-AF92E710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B333-A957-5942-9835-CDCE1D60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703FB-7DFF-AB4B-A645-5EFECCFE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157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3BD0D-3D26-AE4D-A974-32659D6D6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5336D-4DFE-6D46-8B7B-28EBDC5F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13C6-214D-3340-B623-35DCD00C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3BDC-AAB8-8B46-851B-504D5895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35FD-3EB0-E446-9E48-2BE6F0A6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880F-2CDF-D74B-A450-9BC1E4723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8476"/>
            <a:ext cx="9144000" cy="1655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AD10-2AC0-3B4D-9A72-D7E6840F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3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E11F0-A589-8446-95C8-B3EAF878B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46710" y="556721"/>
            <a:ext cx="1498591" cy="150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27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A56B-61B1-694F-BF7E-01FE8BEA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FD65-E2B4-D943-8EEC-2AEE0E11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479E-32D6-A744-95B1-60E8D7F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79C1A-3EE6-C74A-AF88-39711D58E17C}" type="datetimeFigureOut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10/04/2022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A62D1-984F-444A-ABF5-DABDE698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7BAB5-AD74-994F-8FCD-09D14C0F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86383-FAC0-FF4F-A57B-9C503EDBB8A3}" type="slidenum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56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0FCD-A6E5-D741-B8BB-F2241BDD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E38FA-021D-9348-9978-AA95D14EB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29D21-378F-5241-83D7-943ACBFC6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49308" y="622897"/>
            <a:ext cx="1710841" cy="17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05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1361-584E-C646-8E07-14B14602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3E6F-DF5D-A945-BE9C-BB634DD1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0F15E-757C-D946-81DF-846E02E8A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E43D4-078A-D24C-A64E-10168F22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79C1A-3EE6-C74A-AF88-39711D58E17C}" type="datetimeFigureOut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10/04/2022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B963-9AEA-D747-916A-B5DFFE3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F8889-7193-0643-80FA-5D7D3F3F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86383-FAC0-FF4F-A57B-9C503EDBB8A3}" type="slidenum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129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8703-C9FB-E546-B73F-59C7E835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8329-E395-5742-9BF8-8046ADC9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82A32-2C41-274D-8F6D-E34080644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FC2A4-200C-5D4C-A934-9262E7C22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CF2FA-D6CC-A54B-BE08-B38A3FE78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C733C-0FB4-404D-A284-5EF03142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79C1A-3EE6-C74A-AF88-39711D58E17C}" type="datetimeFigureOut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10/04/2022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C6C7C-BE20-7547-85E5-A6AF362F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0A1B5-953D-C341-8200-6DBAD87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86383-FAC0-FF4F-A57B-9C503EDBB8A3}" type="slidenum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2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EE8C25-9E17-AB40-81FC-D03393A2A9D8}"/>
              </a:ext>
            </a:extLst>
          </p:cNvPr>
          <p:cNvSpPr/>
          <p:nvPr userDrawn="1"/>
        </p:nvSpPr>
        <p:spPr>
          <a:xfrm>
            <a:off x="0" y="0"/>
            <a:ext cx="12192000" cy="1021644"/>
          </a:xfrm>
          <a:prstGeom prst="rect">
            <a:avLst/>
          </a:prstGeom>
          <a:solidFill>
            <a:srgbClr val="003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B61B8-93F4-2547-8DD8-D2FAEE9F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3"/>
            <a:ext cx="10084496" cy="66514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922D1-175A-464E-9951-FC77D50DCD1B}"/>
              </a:ext>
            </a:extLst>
          </p:cNvPr>
          <p:cNvSpPr/>
          <p:nvPr userDrawn="1"/>
        </p:nvSpPr>
        <p:spPr>
          <a:xfrm>
            <a:off x="0" y="6449902"/>
            <a:ext cx="12192000" cy="4202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994C0-4761-6B4E-AD6C-EB569A71F851}"/>
              </a:ext>
            </a:extLst>
          </p:cNvPr>
          <p:cNvSpPr txBox="1"/>
          <p:nvPr userDrawn="1"/>
        </p:nvSpPr>
        <p:spPr>
          <a:xfrm>
            <a:off x="481214" y="6559986"/>
            <a:ext cx="30107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R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Copyright 2021 Sakarya Uygulamalı Bilimler Üniversitesi. Her hakkı saklıdır.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9FECA-B3C0-6D4F-852D-26E65F1AA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02330" y="192681"/>
            <a:ext cx="700415" cy="70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8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DCBAD-8ADA-8B49-B587-8E1D9199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79C1A-3EE6-C74A-AF88-39711D58E17C}" type="datetimeFigureOut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10/04/2022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3BDF2-98DA-7C4C-A4BD-FCAE7E57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748ED-5122-EB4C-B937-501602CC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86383-FAC0-FF4F-A57B-9C503EDBB8A3}" type="slidenum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06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A61C-1B54-C546-8B1A-F4FA1F1A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E099-69BE-9E4E-B814-FD8D54F8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D9893-A862-8A4A-A7A0-8AD229EB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3DFC-18C5-E64F-B8EB-7DB216AB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79C1A-3EE6-C74A-AF88-39711D58E17C}" type="datetimeFigureOut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10/04/2022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FD8E1-29BE-D447-8353-94FD9F75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3F924-AB64-E542-BB34-F0E29C2E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86383-FAC0-FF4F-A57B-9C503EDBB8A3}" type="slidenum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1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A56B-61B1-694F-BF7E-01FE8BEA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FD65-E2B4-D943-8EEC-2AEE0E11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479E-32D6-A744-95B1-60E8D7F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A62D1-984F-444A-ABF5-DABDE698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7BAB5-AD74-994F-8FCD-09D14C0F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1224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3966-4B47-484D-A8C6-20A64468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48F69-E6C1-A44D-ABB5-20ADD1398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1FC6F-B2A5-9C4D-92BF-81125020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A557B-F4CD-2345-80F7-D190D8EC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79C1A-3EE6-C74A-AF88-39711D58E17C}" type="datetimeFigureOut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10/04/2022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51E43-E0E9-684D-BA72-53D139E4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B1444-1082-0D42-8AEE-4F81293B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86383-FAC0-FF4F-A57B-9C503EDBB8A3}" type="slidenum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7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FFB9-148A-0E4E-9545-82CB0A85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D1A2A-EEEA-A24E-89DB-056DA08CF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6525-5D7C-5A4B-867D-AF92E710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79C1A-3EE6-C74A-AF88-39711D58E17C}" type="datetimeFigureOut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10/04/2022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B333-A957-5942-9835-CDCE1D60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703FB-7DFF-AB4B-A645-5EFECCFE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86383-FAC0-FF4F-A57B-9C503EDBB8A3}" type="slidenum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844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3BD0D-3D26-AE4D-A974-32659D6D6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5336D-4DFE-6D46-8B7B-28EBDC5F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13C6-214D-3340-B623-35DCD00C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79C1A-3EE6-C74A-AF88-39711D58E17C}" type="datetimeFigureOut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10/04/2022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3BDC-AAB8-8B46-851B-504D5895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35FD-3EB0-E446-9E48-2BE6F0A6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86383-FAC0-FF4F-A57B-9C503EDBB8A3}" type="slidenum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55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0FCD-A6E5-D741-B8BB-F2241BDD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E38FA-021D-9348-9978-AA95D14EB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4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1361-584E-C646-8E07-14B14602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3E6F-DF5D-A945-BE9C-BB634DD1A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0F15E-757C-D946-81DF-846E02E8A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E43D4-078A-D24C-A64E-10168F22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4.10.2022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9B963-9AEA-D747-916A-B5DFFE3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F8889-7193-0643-80FA-5D7D3F3F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330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8703-C9FB-E546-B73F-59C7E835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8329-E395-5742-9BF8-8046ADC9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82A32-2C41-274D-8F6D-E34080644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FC2A4-200C-5D4C-A934-9262E7C22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CF2FA-D6CC-A54B-BE08-B38A3FE78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C733C-0FB4-404D-A284-5EF03142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4.10.2022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C6C7C-BE20-7547-85E5-A6AF362F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0A1B5-953D-C341-8200-6DBAD875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19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EE8C25-9E17-AB40-81FC-D03393A2A9D8}"/>
              </a:ext>
            </a:extLst>
          </p:cNvPr>
          <p:cNvSpPr/>
          <p:nvPr userDrawn="1"/>
        </p:nvSpPr>
        <p:spPr>
          <a:xfrm>
            <a:off x="0" y="0"/>
            <a:ext cx="12192000" cy="1021644"/>
          </a:xfrm>
          <a:prstGeom prst="rect">
            <a:avLst/>
          </a:prstGeom>
          <a:solidFill>
            <a:srgbClr val="003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B61B8-93F4-2547-8DD8-D2FAEE9F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9" y="178251"/>
            <a:ext cx="10084496" cy="665141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922D1-175A-464E-9951-FC77D50DCD1B}"/>
              </a:ext>
            </a:extLst>
          </p:cNvPr>
          <p:cNvSpPr/>
          <p:nvPr userDrawn="1"/>
        </p:nvSpPr>
        <p:spPr>
          <a:xfrm>
            <a:off x="0" y="6449894"/>
            <a:ext cx="12192000" cy="4202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994C0-4761-6B4E-AD6C-EB569A71F851}"/>
              </a:ext>
            </a:extLst>
          </p:cNvPr>
          <p:cNvSpPr txBox="1"/>
          <p:nvPr userDrawn="1"/>
        </p:nvSpPr>
        <p:spPr>
          <a:xfrm>
            <a:off x="481209" y="6559980"/>
            <a:ext cx="30107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700" dirty="0">
                <a:solidFill>
                  <a:schemeClr val="bg1"/>
                </a:solidFill>
              </a:rPr>
              <a:t>© Copyright 2020 Sakarya Uygulamalı Bilimler Üniversitesi. Her hakkı saklıdır.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9FECA-B3C0-6D4F-852D-26E65F1AA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2326" y="174653"/>
            <a:ext cx="700414" cy="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DCBAD-8ADA-8B49-B587-8E1D9199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4.10.2022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3BDF2-98DA-7C4C-A4BD-FCAE7E57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748ED-5122-EB4C-B937-501602CC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47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A61C-1B54-C546-8B1A-F4FA1F1A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E099-69BE-9E4E-B814-FD8D54F8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D9893-A862-8A4A-A7A0-8AD229EB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3DFC-18C5-E64F-B8EB-7DB216AB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4.10.2022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FD8E1-29BE-D447-8353-94FD9F75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3F924-AB64-E542-BB34-F0E29C2E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289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3966-4B47-484D-A8C6-20A64468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48F69-E6C1-A44D-ABB5-20ADD1398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1FC6F-B2A5-9C4D-92BF-81125020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A557B-F4CD-2345-80F7-D190D8EC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C1A-3EE6-C74A-AF88-39711D58E17C}" type="datetimeFigureOut">
              <a:rPr lang="x-none" smtClean="0"/>
              <a:t>4.10.2022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51E43-E0E9-684D-BA72-53D139E4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B1444-1082-0D42-8AEE-4F81293B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17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48C0C-A6F6-964F-A207-7D8E502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F79FE-FA48-8843-B658-F7EDC2F8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72EFC-5D52-2E42-9ED8-FFF15AF43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9C1A-3EE6-C74A-AF88-39711D58E17C}" type="datetimeFigureOut">
              <a:rPr lang="x-none" smtClean="0"/>
              <a:t>4.10.2022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852D5-A3A7-4849-9A6E-A25B6183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D556-2554-7D48-A55C-C2C22B31F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6383-FAC0-FF4F-A57B-9C503EDBB8A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53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48C0C-A6F6-964F-A207-7D8E502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F79FE-FA48-8843-B658-F7EDC2F8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72EFC-5D52-2E42-9ED8-FFF15AF43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79C1A-3EE6-C74A-AF88-39711D58E17C}" type="datetimeFigureOut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10/04/2022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852D5-A3A7-4849-9A6E-A25B6183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D556-2554-7D48-A55C-C2C22B31F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86383-FAC0-FF4F-A57B-9C503EDBB8A3}" type="slidenum">
              <a:rPr kumimoji="0" lang="en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33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so.subu.edu.tr/tr/bolum-danisma-kurulu" TargetMode="External"/><Relationship Id="rId2" Type="http://schemas.openxmlformats.org/officeDocument/2006/relationships/hyperlink" Target="https://sporbilimleri.subu.edu.tr/tr/paydaslarimiz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5196-37C2-5545-A269-9F9CC8CD2F7F}"/>
              </a:ext>
            </a:extLst>
          </p:cNvPr>
          <p:cNvSpPr txBox="1">
            <a:spLocks/>
          </p:cNvSpPr>
          <p:nvPr/>
        </p:nvSpPr>
        <p:spPr>
          <a:xfrm>
            <a:off x="350766" y="2989684"/>
            <a:ext cx="11737571" cy="25163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SPOR BİLİMLERİ FAKÜLTESİ</a:t>
            </a:r>
          </a:p>
          <a:p>
            <a:endParaRPr lang="tr-TR" sz="4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BEDEN EĞİTİMİ VE SPOR BÖLÜMÜ</a:t>
            </a:r>
          </a:p>
          <a:p>
            <a:endParaRPr lang="tr-TR" sz="4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Eylül 2021-Eylül 2022</a:t>
            </a:r>
          </a:p>
          <a:p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ARAŞTIRMA VE GELİŞTİRME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22310" t="23562" r="10311" b="62469"/>
          <a:stretch/>
        </p:blipFill>
        <p:spPr>
          <a:xfrm>
            <a:off x="243839" y="1752309"/>
            <a:ext cx="11579163" cy="1291881"/>
          </a:xfrm>
          <a:prstGeom prst="rect">
            <a:avLst/>
          </a:prstGeo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255464"/>
              </p:ext>
            </p:extLst>
          </p:nvPr>
        </p:nvGraphicFramePr>
        <p:xfrm>
          <a:off x="243836" y="3044190"/>
          <a:ext cx="11579166" cy="2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4323">
                  <a:extLst>
                    <a:ext uri="{9D8B030D-6E8A-4147-A177-3AD203B41FA5}">
                      <a16:colId xmlns:a16="http://schemas.microsoft.com/office/drawing/2014/main" val="392408509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424688708"/>
                    </a:ext>
                  </a:extLst>
                </a:gridCol>
                <a:gridCol w="2084643">
                  <a:extLst>
                    <a:ext uri="{9D8B030D-6E8A-4147-A177-3AD203B41FA5}">
                      <a16:colId xmlns:a16="http://schemas.microsoft.com/office/drawing/2014/main" val="1334047098"/>
                    </a:ext>
                  </a:extLst>
                </a:gridCol>
              </a:tblGrid>
              <a:tr h="335415">
                <a:tc>
                  <a:txBody>
                    <a:bodyPr/>
                    <a:lstStyle/>
                    <a:p>
                      <a:r>
                        <a:rPr lang="tr-TR" dirty="0" smtClean="0"/>
                        <a:t>PERFORMANS GÖSTERGELERİ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HEDEF 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GERÇEKLEŞEN 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386723"/>
                  </a:ext>
                </a:extLst>
              </a:tr>
              <a:tr h="3400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Kabul edilen araştırma projesi ve patent sayısı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360301"/>
                  </a:ext>
                </a:extLst>
              </a:tr>
              <a:tr h="3400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SCI, SCI-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expanded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SSCI ve AHCI tarafından taranan dergilerde yayımlanan makale sayısı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791958"/>
                  </a:ext>
                </a:extLst>
              </a:tr>
              <a:tr h="4559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SCI, SCI-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expanded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SSCI ve AHCI dışındaki indeksler tarafından taranan dergilerde yayımlanan makale sayısı makale sayısı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934205"/>
                  </a:ext>
                </a:extLst>
              </a:tr>
              <a:tr h="3400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Toplam atıf sayısı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268532"/>
                  </a:ext>
                </a:extLst>
              </a:tr>
              <a:tr h="787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Ar-Ge Kapsamında Paydaşlarla yapılan işbirliği sayısı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tr-T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3332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86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ARAŞTIRMA VE GELİŞTİRME</a:t>
            </a:r>
            <a:endParaRPr lang="tr-TR" b="1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34789"/>
              </p:ext>
            </p:extLst>
          </p:nvPr>
        </p:nvGraphicFramePr>
        <p:xfrm>
          <a:off x="3311102" y="2458238"/>
          <a:ext cx="5218943" cy="200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234">
                  <a:extLst>
                    <a:ext uri="{9D8B030D-6E8A-4147-A177-3AD203B41FA5}">
                      <a16:colId xmlns:a16="http://schemas.microsoft.com/office/drawing/2014/main" val="3931633664"/>
                    </a:ext>
                  </a:extLst>
                </a:gridCol>
                <a:gridCol w="1329132">
                  <a:extLst>
                    <a:ext uri="{9D8B030D-6E8A-4147-A177-3AD203B41FA5}">
                      <a16:colId xmlns:a16="http://schemas.microsoft.com/office/drawing/2014/main" val="69370648"/>
                    </a:ext>
                  </a:extLst>
                </a:gridCol>
                <a:gridCol w="1007577">
                  <a:extLst>
                    <a:ext uri="{9D8B030D-6E8A-4147-A177-3AD203B41FA5}">
                      <a16:colId xmlns:a16="http://schemas.microsoft.com/office/drawing/2014/main" val="3455734558"/>
                    </a:ext>
                  </a:extLst>
                </a:gridCol>
              </a:tblGrid>
              <a:tr h="5997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200" dirty="0" smtClean="0">
                          <a:effectLst/>
                        </a:rPr>
                        <a:t>BÖLÜM</a:t>
                      </a: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200" dirty="0" smtClean="0">
                          <a:effectLst/>
                        </a:rPr>
                        <a:t>BAP</a:t>
                      </a:r>
                      <a:endParaRPr lang="tr-TR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4191684"/>
                  </a:ext>
                </a:extLst>
              </a:tr>
              <a:tr h="51281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>
                          <a:effectLst/>
                        </a:rPr>
                        <a:t>Başvuru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Kabul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360062"/>
                  </a:ext>
                </a:extLst>
              </a:tr>
              <a:tr h="894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BEDEN</a:t>
                      </a:r>
                      <a:r>
                        <a:rPr lang="tr-TR" sz="1800" baseline="0" dirty="0" smtClean="0">
                          <a:effectLst/>
                        </a:rPr>
                        <a:t> EĞİTİMİ VE SPOR 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738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4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ARAŞTIRMA VE GELİŞTİRME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017520" y="2095523"/>
            <a:ext cx="6061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r-TR" sz="2000" b="1" dirty="0" smtClean="0"/>
              <a:t>Dış Kaynaklı Projeler </a:t>
            </a:r>
          </a:p>
          <a:p>
            <a:pPr algn="ctr">
              <a:spcBef>
                <a:spcPts val="0"/>
              </a:spcBef>
            </a:pPr>
            <a:endParaRPr lang="tr-TR" sz="2000" b="1" dirty="0" smtClean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49293"/>
              </p:ext>
            </p:extLst>
          </p:nvPr>
        </p:nvGraphicFramePr>
        <p:xfrm>
          <a:off x="1162593" y="2599238"/>
          <a:ext cx="9980022" cy="176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333">
                  <a:extLst>
                    <a:ext uri="{9D8B030D-6E8A-4147-A177-3AD203B41FA5}">
                      <a16:colId xmlns:a16="http://schemas.microsoft.com/office/drawing/2014/main" val="1469146660"/>
                    </a:ext>
                  </a:extLst>
                </a:gridCol>
                <a:gridCol w="2002738">
                  <a:extLst>
                    <a:ext uri="{9D8B030D-6E8A-4147-A177-3AD203B41FA5}">
                      <a16:colId xmlns:a16="http://schemas.microsoft.com/office/drawing/2014/main" val="2239045139"/>
                    </a:ext>
                  </a:extLst>
                </a:gridCol>
                <a:gridCol w="2042528">
                  <a:extLst>
                    <a:ext uri="{9D8B030D-6E8A-4147-A177-3AD203B41FA5}">
                      <a16:colId xmlns:a16="http://schemas.microsoft.com/office/drawing/2014/main" val="703492172"/>
                    </a:ext>
                  </a:extLst>
                </a:gridCol>
                <a:gridCol w="1883370">
                  <a:extLst>
                    <a:ext uri="{9D8B030D-6E8A-4147-A177-3AD203B41FA5}">
                      <a16:colId xmlns:a16="http://schemas.microsoft.com/office/drawing/2014/main" val="2433112086"/>
                    </a:ext>
                  </a:extLst>
                </a:gridCol>
                <a:gridCol w="1817053">
                  <a:extLst>
                    <a:ext uri="{9D8B030D-6E8A-4147-A177-3AD203B41FA5}">
                      <a16:colId xmlns:a16="http://schemas.microsoft.com/office/drawing/2014/main" val="3898826555"/>
                    </a:ext>
                  </a:extLst>
                </a:gridCol>
              </a:tblGrid>
              <a:tr h="8835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Öğretim Üyesi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Bölümü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Projenin Adı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Proje</a:t>
                      </a:r>
                      <a:r>
                        <a:rPr lang="tr-TR" baseline="0" dirty="0" smtClean="0"/>
                        <a:t> Yapılan Kurum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Proje Bütçesi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263607"/>
                  </a:ext>
                </a:extLst>
              </a:tr>
              <a:tr h="883556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Doç.Dr</a:t>
                      </a:r>
                      <a:r>
                        <a:rPr lang="tr-TR" dirty="0" smtClean="0"/>
                        <a:t>.</a:t>
                      </a:r>
                      <a:r>
                        <a:rPr lang="tr-TR" baseline="0" dirty="0" smtClean="0"/>
                        <a:t> Zeki TAŞ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Beden Eğitimi ve Spor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İzciler Ecdadın İzinde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GSB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82.200 TL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8340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8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TOPLUMSAL KATKI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854203"/>
              </p:ext>
            </p:extLst>
          </p:nvPr>
        </p:nvGraphicFramePr>
        <p:xfrm>
          <a:off x="481209" y="1825625"/>
          <a:ext cx="10758056" cy="3683885"/>
        </p:xfrm>
        <a:graphic>
          <a:graphicData uri="http://schemas.openxmlformats.org/drawingml/2006/table">
            <a:tbl>
              <a:tblPr firstRow="1" bandRow="1"/>
              <a:tblGrid>
                <a:gridCol w="3238852">
                  <a:extLst>
                    <a:ext uri="{9D8B030D-6E8A-4147-A177-3AD203B41FA5}">
                      <a16:colId xmlns:a16="http://schemas.microsoft.com/office/drawing/2014/main" val="824897361"/>
                    </a:ext>
                  </a:extLst>
                </a:gridCol>
                <a:gridCol w="2140176">
                  <a:extLst>
                    <a:ext uri="{9D8B030D-6E8A-4147-A177-3AD203B41FA5}">
                      <a16:colId xmlns:a16="http://schemas.microsoft.com/office/drawing/2014/main" val="3795461206"/>
                    </a:ext>
                  </a:extLst>
                </a:gridCol>
                <a:gridCol w="2689514">
                  <a:extLst>
                    <a:ext uri="{9D8B030D-6E8A-4147-A177-3AD203B41FA5}">
                      <a16:colId xmlns:a16="http://schemas.microsoft.com/office/drawing/2014/main" val="329538536"/>
                    </a:ext>
                  </a:extLst>
                </a:gridCol>
                <a:gridCol w="2689514">
                  <a:extLst>
                    <a:ext uri="{9D8B030D-6E8A-4147-A177-3AD203B41FA5}">
                      <a16:colId xmlns:a16="http://schemas.microsoft.com/office/drawing/2014/main" val="2599232659"/>
                    </a:ext>
                  </a:extLst>
                </a:gridCol>
              </a:tblGrid>
              <a:tr h="677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ETKİNLİKLERDEN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BAZILARI 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ETKİNLİĞİN</a:t>
                      </a:r>
                      <a:r>
                        <a:rPr lang="tr-T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TÜRÜ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ETKİNLİĞİN</a:t>
                      </a:r>
                      <a:r>
                        <a:rPr lang="tr-TR" sz="1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TARİHİ 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ETKİNLİK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MERKEZİ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8910"/>
                  </a:ext>
                </a:extLst>
              </a:tr>
              <a:tr h="39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İlk Ders Etkinliği</a:t>
                      </a:r>
                      <a:endParaRPr lang="tr-TR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Söyleşi</a:t>
                      </a:r>
                      <a:endParaRPr lang="tr-TR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Şubat</a:t>
                      </a:r>
                      <a:r>
                        <a:rPr lang="tr-TR" sz="17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tr-TR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SBF</a:t>
                      </a:r>
                      <a:r>
                        <a:rPr lang="tr-TR" sz="17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Seminer</a:t>
                      </a:r>
                      <a:r>
                        <a:rPr lang="tr-TR" sz="17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Salonu</a:t>
                      </a:r>
                      <a:endParaRPr lang="tr-TR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242679"/>
                  </a:ext>
                </a:extLst>
              </a:tr>
              <a:tr h="39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Beceri Öğreniminde Hatanın Tanımlanması ve Düzeltilmesi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Seminer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Nisan 2022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SBF</a:t>
                      </a:r>
                      <a:r>
                        <a:rPr lang="tr-TR" sz="17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Seminer</a:t>
                      </a:r>
                      <a:r>
                        <a:rPr lang="tr-TR" sz="17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Salonu</a:t>
                      </a:r>
                      <a:endParaRPr lang="tr-TR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918025"/>
                  </a:ext>
                </a:extLst>
              </a:tr>
              <a:tr h="39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Yükseköğretimde Kalite Güvencesi ve Öğrenci Katılımı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Webinar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Nisan 2022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Zoom</a:t>
                      </a:r>
                      <a:r>
                        <a:rPr lang="tr-TR" sz="17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Platformu</a:t>
                      </a:r>
                      <a:endParaRPr lang="tr-TR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51928"/>
                  </a:ext>
                </a:extLst>
              </a:tr>
              <a:tr h="39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Ampute</a:t>
                      </a: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Futbol Takımı Moral</a:t>
                      </a:r>
                      <a:r>
                        <a:rPr lang="tr-TR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Maçı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Futbol Maçı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Mayıs 2022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SBF Stadyum</a:t>
                      </a:r>
                      <a:endParaRPr lang="tr-TR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370"/>
                  </a:ext>
                </a:extLst>
              </a:tr>
              <a:tr h="39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Beden Eğitiminde İyi Örnekler </a:t>
                      </a:r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Çalıştayı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Çalıştay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 Haziran 2022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 Bilimleri</a:t>
                      </a:r>
                      <a:r>
                        <a:rPr lang="tr-TR" sz="17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Fakültesi</a:t>
                      </a:r>
                      <a:endParaRPr lang="tr-TR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29542"/>
                  </a:ext>
                </a:extLst>
              </a:tr>
              <a:tr h="3925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Bölüm Danışma Kurulu Toplantısı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Toplantı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Temmuz 2022</a:t>
                      </a:r>
                      <a:endParaRPr lang="tr-TR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Rektörlük Lokali</a:t>
                      </a:r>
                      <a:endParaRPr lang="tr-TR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90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86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TOPLUMSAL KATKI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11" y="1156900"/>
            <a:ext cx="4574117" cy="2866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411" y="1156900"/>
            <a:ext cx="5425576" cy="3112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bso.subu.edu.tr/sites/bso.subu.edu.tr/files/styles/galeri_300_x_/public/2022-03/WhatsApp%20Image%202022-03-31%20at%2014.30.00.jpeg?itok=ByDjcf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5" y="4269806"/>
            <a:ext cx="3516026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070" y="4336869"/>
            <a:ext cx="3788228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83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TOPLUMSAL KATKI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22137" t="23428" r="10725" b="12885"/>
          <a:stretch/>
        </p:blipFill>
        <p:spPr>
          <a:xfrm>
            <a:off x="722671" y="1312606"/>
            <a:ext cx="10545097" cy="48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smtClean="0"/>
              <a:t>YENİLİKLER-</a:t>
            </a:r>
            <a:r>
              <a:rPr lang="tr-TR" b="1" dirty="0" smtClean="0"/>
              <a:t> 1. YÖNETİM DEĞİŞİKLİĞİ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423009" y="1815475"/>
            <a:ext cx="9291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BÖLÜM BAŞKANI DEĞİŞİKLİĞİ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Dr. A.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Dilşad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MİRZEOĞLU (Mart 2021-Halen)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177" y="1449977"/>
            <a:ext cx="5602605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smtClean="0"/>
              <a:t>YENİLİKLER</a:t>
            </a:r>
            <a:r>
              <a:rPr lang="tr-TR" b="1" dirty="0" smtClean="0"/>
              <a:t>- 2. LİSANS ÜSTÜ EĞİTİM</a:t>
            </a:r>
            <a:endParaRPr lang="tr-TR" b="1" dirty="0"/>
          </a:p>
        </p:txBody>
      </p:sp>
      <p:sp>
        <p:nvSpPr>
          <p:cNvPr id="3" name="Dikdörtgen 2"/>
          <p:cNvSpPr/>
          <p:nvPr/>
        </p:nvSpPr>
        <p:spPr>
          <a:xfrm>
            <a:off x="731520" y="1907176"/>
            <a:ext cx="6204857" cy="2886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PSİKOSOSYAL ALANLAR (Y. LİSANS)</a:t>
            </a:r>
          </a:p>
          <a:p>
            <a:endParaRPr lang="tr-TR" sz="2400" b="1" dirty="0"/>
          </a:p>
          <a:p>
            <a:endParaRPr lang="tr-TR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b="1" dirty="0" smtClean="0"/>
              <a:t>ÖĞRETİM PROGRAMI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b="1" dirty="0"/>
              <a:t>8</a:t>
            </a:r>
            <a:r>
              <a:rPr lang="tr-TR" sz="2400" b="1" dirty="0" smtClean="0"/>
              <a:t> ÖĞRENCİ</a:t>
            </a:r>
            <a:endParaRPr lang="tr-TR" sz="2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074" y="1085849"/>
            <a:ext cx="4781005" cy="52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68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smtClean="0"/>
              <a:t>YENİLİKLER-</a:t>
            </a:r>
            <a:r>
              <a:rPr lang="tr-TR" b="1" dirty="0" smtClean="0"/>
              <a:t> 3. DANIŞMA KURULU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81209" y="1162595"/>
            <a:ext cx="590652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BÖLÜM DANIŞMA KURULU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GÜNCELLENDİ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Toplantı yapıldı</a:t>
            </a:r>
          </a:p>
          <a:p>
            <a:pPr>
              <a:lnSpc>
                <a:spcPct val="150000"/>
              </a:lnSpc>
            </a:pP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YENİ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KURUL VE KOMİSYONLAR OLUŞTURULDU</a:t>
            </a:r>
          </a:p>
          <a:p>
            <a:pPr>
              <a:lnSpc>
                <a:spcPct val="150000"/>
              </a:lnSpc>
            </a:pP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738" y="976312"/>
            <a:ext cx="5656216" cy="54244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8" y="2455817"/>
            <a:ext cx="5185953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98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1208" y="178251"/>
            <a:ext cx="10308711" cy="665141"/>
          </a:xfrm>
        </p:spPr>
        <p:txBody>
          <a:bodyPr/>
          <a:lstStyle/>
          <a:p>
            <a:r>
              <a:rPr lang="tr-TR" sz="2000" b="1" dirty="0" smtClean="0"/>
              <a:t>YENİLİKLER-</a:t>
            </a:r>
            <a:r>
              <a:rPr lang="tr-TR" b="1" dirty="0" smtClean="0"/>
              <a:t> 4. GÖRÜNÜRLÜK VE TAKİP EDİLEBİLİRLİK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00891" y="2967335"/>
            <a:ext cx="5982789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SAYFASI YENİLENDİ 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SOSYAL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MEDYA HESAPLARINDA GÜNCELLEMELER YAPILDI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2" y="1071562"/>
            <a:ext cx="5421766" cy="53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5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İÇERİK</a:t>
            </a:r>
            <a:r>
              <a:rPr lang="tr-TR" b="1" kern="0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75861" y="2135548"/>
            <a:ext cx="109065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BÖLÜM HAKKINDA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TEMEL SÜREÇLER VE 5 STRATEJİK AMAÇ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tr-TR" sz="2400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GÜÇLÜ YÖNLER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İYİLEŞTİRMEYE AÇIK ALANLAR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tr-TR" sz="2400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tr-T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smtClean="0"/>
              <a:t>YENİLİKLER-</a:t>
            </a:r>
            <a:r>
              <a:rPr lang="tr-TR" b="1" dirty="0" smtClean="0"/>
              <a:t> 5. EĞİTİM PROGRAMI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81209" y="1080543"/>
            <a:ext cx="628535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 LİSANS PROGRAMI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GÜNCELLENDİ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Vizyon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Misyon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Eğitim Amaçları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Çıktıları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897" y="1080543"/>
            <a:ext cx="6538233" cy="315182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27" y="3250367"/>
            <a:ext cx="4598942" cy="32288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913" y="4414982"/>
            <a:ext cx="61722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7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smtClean="0"/>
              <a:t>YENİLİKLER-</a:t>
            </a:r>
            <a:r>
              <a:rPr lang="tr-TR" b="1" dirty="0" smtClean="0"/>
              <a:t> 6. AKADEMİK DANIŞMANLIK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927464" y="1685109"/>
            <a:ext cx="52382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AKADEMİK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DANIŞMANLIK EL KİTABI VE DANIŞMAN GÖRÜŞME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 YAYINLANDI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70" y="1079997"/>
            <a:ext cx="5800861" cy="52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83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smtClean="0"/>
              <a:t>YENİLİKLER-</a:t>
            </a:r>
            <a:r>
              <a:rPr lang="tr-TR" b="1" dirty="0" smtClean="0"/>
              <a:t> 7. ÖĞRETMENLİK UYGULAMASI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81209" y="1737361"/>
            <a:ext cx="4939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ÖĞRETMENLİK UYGULAMASI DERSİ KILAVUZU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YAYINLANDI (2. Sürüm)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86" y="1282262"/>
            <a:ext cx="6593476" cy="50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0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smtClean="0"/>
              <a:t>YENİLİKLER-</a:t>
            </a:r>
            <a:r>
              <a:rPr lang="tr-TR" b="1" dirty="0" smtClean="0"/>
              <a:t> 8. ÖĞRENCİ TEMSİLCİSİ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705394" y="1593669"/>
            <a:ext cx="56562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ÖĞRENCİ TEMSİLCİSİ SEÇİMİ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GERÇEKLEŞTİRİLDİ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Yaren GÖL (2. sınıf)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 SARI (3. sınıf)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Osman Can UZAN (4. sınıf)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69" y="1114424"/>
            <a:ext cx="5669280" cy="512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3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smtClean="0"/>
              <a:t>YENİLİKLER-</a:t>
            </a:r>
            <a:r>
              <a:rPr lang="tr-TR" b="1" dirty="0" smtClean="0"/>
              <a:t> 9. EĞİTİM MATERYALLERİ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796834" y="3175085"/>
            <a:ext cx="60219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EĞİTİM MATERYALLERİ VE DERS NOTLARI GÜNCELLENDİ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994" y="961767"/>
            <a:ext cx="5543006" cy="27211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994" y="3682918"/>
            <a:ext cx="5543006" cy="27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9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smtClean="0"/>
              <a:t>YENİLİKLER-</a:t>
            </a:r>
            <a:r>
              <a:rPr lang="tr-TR" b="1" dirty="0" smtClean="0"/>
              <a:t> 10. AKREDİTASYON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81209" y="2625634"/>
            <a:ext cx="43455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SBD-SPORAK’A PROGRAM AKREDİTASYONUNA BAŞVURU YAPILDI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(Ağustos 2022)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166" y="1679665"/>
            <a:ext cx="7162800" cy="477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8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2022-2023 HEDEFLER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01278"/>
              </p:ext>
            </p:extLst>
          </p:nvPr>
        </p:nvGraphicFramePr>
        <p:xfrm>
          <a:off x="666205" y="1084218"/>
          <a:ext cx="10502537" cy="5385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081">
                  <a:extLst>
                    <a:ext uri="{9D8B030D-6E8A-4147-A177-3AD203B41FA5}">
                      <a16:colId xmlns:a16="http://schemas.microsoft.com/office/drawing/2014/main" val="141019611"/>
                    </a:ext>
                  </a:extLst>
                </a:gridCol>
                <a:gridCol w="6965456">
                  <a:extLst>
                    <a:ext uri="{9D8B030D-6E8A-4147-A177-3AD203B41FA5}">
                      <a16:colId xmlns:a16="http://schemas.microsoft.com/office/drawing/2014/main" val="2487596029"/>
                    </a:ext>
                  </a:extLst>
                </a:gridCol>
              </a:tblGrid>
              <a:tr h="617012">
                <a:tc>
                  <a:txBody>
                    <a:bodyPr/>
                    <a:lstStyle/>
                    <a:p>
                      <a:r>
                        <a:rPr lang="tr-TR" dirty="0" smtClean="0"/>
                        <a:t>Hedef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Planlanan İyileştirmenin Açıklanması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60471"/>
                  </a:ext>
                </a:extLst>
              </a:tr>
              <a:tr h="1953871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Nitelikli öğrenci alımı ve yetiştirilmesi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tr-TR" sz="1600" dirty="0" smtClean="0"/>
                        <a:t>Daha fazla tanıtım faaliyeti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tr-TR" sz="1600" dirty="0" smtClean="0"/>
                        <a:t>İlk sırada tercih edilen üniversite ve bölüm olmak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tr-TR" sz="1600" dirty="0" smtClean="0"/>
                        <a:t>Bölüm</a:t>
                      </a:r>
                      <a:r>
                        <a:rPr lang="tr-TR" sz="1600" baseline="0" dirty="0" smtClean="0"/>
                        <a:t> programımızın akreditasyonunu tamamlamak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tr-TR" sz="1600" baseline="0" dirty="0" smtClean="0"/>
                        <a:t>Öğretim elemanının niteliğini ve sayısını güçlendirmek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tr-TR" sz="1600" baseline="0" dirty="0" smtClean="0"/>
                        <a:t>Öğrenci değişim programlarını tanıtmak ve öğrencileri cesaretlendirmek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tr-TR" sz="1600" baseline="0" dirty="0" smtClean="0"/>
                        <a:t>Derslerin niteliğinin arttırılması (Çağdaş öğretim yöntemleri ve teknolojik araçların kullanılması)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tr-TR" sz="1600" b="1" baseline="0" dirty="0" smtClean="0"/>
                        <a:t>Ders izlencelerinin güncellenmesi</a:t>
                      </a:r>
                      <a:endParaRPr lang="tr-TR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079415"/>
                  </a:ext>
                </a:extLst>
              </a:tr>
              <a:tr h="2109789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Nitelikli</a:t>
                      </a:r>
                      <a:r>
                        <a:rPr lang="tr-TR" sz="1600" baseline="0" dirty="0" smtClean="0"/>
                        <a:t> a</a:t>
                      </a:r>
                      <a:r>
                        <a:rPr lang="tr-TR" sz="1600" dirty="0" smtClean="0"/>
                        <a:t>raştırma</a:t>
                      </a:r>
                      <a:r>
                        <a:rPr lang="tr-TR" sz="1600" baseline="0" dirty="0" smtClean="0"/>
                        <a:t> sayısını arttırma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tr-TR" sz="1600" dirty="0" smtClean="0"/>
                        <a:t>Bölüm içi ve dış araştırmacılarla araştırma</a:t>
                      </a:r>
                      <a:r>
                        <a:rPr lang="tr-TR" sz="1600" baseline="0" dirty="0" smtClean="0"/>
                        <a:t> ortaklıkları kurmak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tr-TR" sz="1600" baseline="0" dirty="0" smtClean="0"/>
                        <a:t>Araştırma görevlilerini araştırma yapmaya teşvik etmek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tr-TR" sz="1600" baseline="0" dirty="0" smtClean="0"/>
                        <a:t>Lisansüstü öğrencilerimizi nitelikli araştırma yapma konusunda desteklemek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tr-TR" sz="1600" baseline="0" dirty="0" smtClean="0"/>
                        <a:t>Öğretim elemanlarının proje ve bilimsel araştırmalar konusunda eğitim almalarını sağlamak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tr-TR" sz="1600" baseline="0" dirty="0" smtClean="0"/>
                        <a:t>Dış kaynaklı projelerin sayısını arttırmak için paydaşlarla ortaklıklar sağlamak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tr-TR" sz="1600" baseline="0" dirty="0" smtClean="0"/>
                        <a:t>Öğretim elemanlarının panel, kongre, seminer vb. bilimsel toplantılara katılımlarını arttırmak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554047"/>
                  </a:ext>
                </a:extLst>
              </a:tr>
              <a:tr h="617012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Yüksek</a:t>
                      </a:r>
                      <a:r>
                        <a:rPr lang="tr-TR" sz="1600" baseline="0" dirty="0" smtClean="0"/>
                        <a:t> Lisans Programını güncelleme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tr-TR" sz="1600" b="1" dirty="0" err="1" smtClean="0"/>
                        <a:t>Psikososyal</a:t>
                      </a:r>
                      <a:r>
                        <a:rPr lang="tr-TR" sz="1600" b="1" dirty="0" smtClean="0"/>
                        <a:t> alanlar yüksek lisans programını güncellemek</a:t>
                      </a:r>
                      <a:endParaRPr lang="tr-T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40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398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OLARAK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57" y="1834616"/>
            <a:ext cx="6139204" cy="322506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09" y="1468938"/>
            <a:ext cx="4645555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3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C228BE-623B-924B-B014-55BABA4B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487" y="1461290"/>
            <a:ext cx="2719884" cy="28697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3D1788-6D9E-8347-8F79-A44C955CB193}"/>
              </a:ext>
            </a:extLst>
          </p:cNvPr>
          <p:cNvSpPr/>
          <p:nvPr/>
        </p:nvSpPr>
        <p:spPr>
          <a:xfrm>
            <a:off x="3746399" y="570302"/>
            <a:ext cx="4673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TEŞEKKÜRLER</a:t>
            </a:r>
            <a:endParaRPr kumimoji="0" lang="en-TR" sz="4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89" b="81667" l="19167" r="80556">
                        <a14:foregroundMark x1="50833" y1="51111" x2="50833" y2="51111"/>
                        <a14:foregroundMark x1="54444" y1="46389" x2="54444" y2="46389"/>
                        <a14:foregroundMark x1="54444" y1="45556" x2="54444" y2="45556"/>
                        <a14:foregroundMark x1="54722" y1="44167" x2="54722" y2="44167"/>
                        <a14:foregroundMark x1="55833" y1="41944" x2="56944" y2="42778"/>
                        <a14:foregroundMark x1="58889" y1="44444" x2="60000" y2="46111"/>
                        <a14:foregroundMark x1="60000" y1="47778" x2="47778" y2="55278"/>
                        <a14:foregroundMark x1="41944" y1="56944" x2="40833" y2="55833"/>
                        <a14:foregroundMark x1="38056" y1="47500" x2="38889" y2="44167"/>
                        <a14:foregroundMark x1="37500" y1="45556" x2="37500" y2="45556"/>
                        <a14:foregroundMark x1="36667" y1="42222" x2="36667" y2="42222"/>
                        <a14:foregroundMark x1="36389" y1="41944" x2="35833" y2="40833"/>
                        <a14:foregroundMark x1="35000" y1="39444" x2="35000" y2="40833"/>
                        <a14:foregroundMark x1="36389" y1="46389" x2="36389" y2="46389"/>
                        <a14:foregroundMark x1="41944" y1="46667" x2="41944" y2="46667"/>
                        <a14:foregroundMark x1="63611" y1="43333" x2="63611" y2="43333"/>
                        <a14:foregroundMark x1="63889" y1="39167" x2="63889" y2="39167"/>
                        <a14:foregroundMark x1="67778" y1="42500" x2="67778" y2="42500"/>
                        <a14:foregroundMark x1="66111" y1="39444" x2="66389" y2="41389"/>
                        <a14:foregroundMark x1="66111" y1="41111" x2="66111" y2="41111"/>
                        <a14:foregroundMark x1="59167" y1="53611" x2="59167" y2="53611"/>
                        <a14:foregroundMark x1="55556" y1="57778" x2="55556" y2="57778"/>
                        <a14:foregroundMark x1="45000" y1="59167" x2="45000" y2="59167"/>
                        <a14:foregroundMark x1="43889" y1="59444" x2="43889" y2="59444"/>
                        <a14:foregroundMark x1="34722" y1="42222" x2="34722" y2="4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02" y="4689344"/>
            <a:ext cx="797056" cy="79705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326458" y="4784692"/>
            <a:ext cx="286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bsosubu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13" y="5429459"/>
            <a:ext cx="568234" cy="56823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5429282" y="5429459"/>
            <a:ext cx="286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bsosubu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778" l="10000" r="94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02" y="6100604"/>
            <a:ext cx="904236" cy="58129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5433638" y="6100604"/>
            <a:ext cx="286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bso.subu.edu.tr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2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BÖLÜM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HAKKINDA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BİLGİLER (2021-2022)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778188"/>
              </p:ext>
            </p:extLst>
          </p:nvPr>
        </p:nvGraphicFramePr>
        <p:xfrm>
          <a:off x="927460" y="2154766"/>
          <a:ext cx="10182499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54">
                  <a:extLst>
                    <a:ext uri="{9D8B030D-6E8A-4147-A177-3AD203B41FA5}">
                      <a16:colId xmlns:a16="http://schemas.microsoft.com/office/drawing/2014/main" val="120425226"/>
                    </a:ext>
                  </a:extLst>
                </a:gridCol>
                <a:gridCol w="1603156">
                  <a:extLst>
                    <a:ext uri="{9D8B030D-6E8A-4147-A177-3AD203B41FA5}">
                      <a16:colId xmlns:a16="http://schemas.microsoft.com/office/drawing/2014/main" val="3270925943"/>
                    </a:ext>
                  </a:extLst>
                </a:gridCol>
                <a:gridCol w="981345">
                  <a:extLst>
                    <a:ext uri="{9D8B030D-6E8A-4147-A177-3AD203B41FA5}">
                      <a16:colId xmlns:a16="http://schemas.microsoft.com/office/drawing/2014/main" val="1739830665"/>
                    </a:ext>
                  </a:extLst>
                </a:gridCol>
                <a:gridCol w="1152014">
                  <a:extLst>
                    <a:ext uri="{9D8B030D-6E8A-4147-A177-3AD203B41FA5}">
                      <a16:colId xmlns:a16="http://schemas.microsoft.com/office/drawing/2014/main" val="173280376"/>
                    </a:ext>
                  </a:extLst>
                </a:gridCol>
                <a:gridCol w="924456">
                  <a:extLst>
                    <a:ext uri="{9D8B030D-6E8A-4147-A177-3AD203B41FA5}">
                      <a16:colId xmlns:a16="http://schemas.microsoft.com/office/drawing/2014/main" val="1057517862"/>
                    </a:ext>
                  </a:extLst>
                </a:gridCol>
                <a:gridCol w="896011">
                  <a:extLst>
                    <a:ext uri="{9D8B030D-6E8A-4147-A177-3AD203B41FA5}">
                      <a16:colId xmlns:a16="http://schemas.microsoft.com/office/drawing/2014/main" val="827953833"/>
                    </a:ext>
                  </a:extLst>
                </a:gridCol>
                <a:gridCol w="981345">
                  <a:extLst>
                    <a:ext uri="{9D8B030D-6E8A-4147-A177-3AD203B41FA5}">
                      <a16:colId xmlns:a16="http://schemas.microsoft.com/office/drawing/2014/main" val="3060612320"/>
                    </a:ext>
                  </a:extLst>
                </a:gridCol>
                <a:gridCol w="1051718">
                  <a:extLst>
                    <a:ext uri="{9D8B030D-6E8A-4147-A177-3AD203B41FA5}">
                      <a16:colId xmlns:a16="http://schemas.microsoft.com/office/drawing/2014/main" val="361709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BÖLÜM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Prof.Dr.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Doç. Dr.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Dr.Öğr</a:t>
                      </a:r>
                      <a:r>
                        <a:rPr lang="tr-T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tr-T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Üyesi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Öğr</a:t>
                      </a:r>
                      <a:r>
                        <a:rPr lang="tr-TR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Gör</a:t>
                      </a:r>
                      <a:endParaRPr lang="tr-TR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Arş. Gör. Dr.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Arş. Gör. </a:t>
                      </a:r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Toplam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65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Beden Eğitimi ve Spor  Bölümü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3</a:t>
                      </a:r>
                      <a:endParaRPr lang="tr-T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45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05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HAKKINDA </a:t>
            </a:r>
            <a:r>
              <a:rPr lang="tr-TR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BİLGİLER- Öğrenci Sayıları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63507"/>
              </p:ext>
            </p:extLst>
          </p:nvPr>
        </p:nvGraphicFramePr>
        <p:xfrm>
          <a:off x="1293224" y="1410788"/>
          <a:ext cx="8866776" cy="2046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085">
                  <a:extLst>
                    <a:ext uri="{9D8B030D-6E8A-4147-A177-3AD203B41FA5}">
                      <a16:colId xmlns:a16="http://schemas.microsoft.com/office/drawing/2014/main" val="1889109444"/>
                    </a:ext>
                  </a:extLst>
                </a:gridCol>
                <a:gridCol w="1725507">
                  <a:extLst>
                    <a:ext uri="{9D8B030D-6E8A-4147-A177-3AD203B41FA5}">
                      <a16:colId xmlns:a16="http://schemas.microsoft.com/office/drawing/2014/main" val="3824777795"/>
                    </a:ext>
                  </a:extLst>
                </a:gridCol>
                <a:gridCol w="1477796">
                  <a:extLst>
                    <a:ext uri="{9D8B030D-6E8A-4147-A177-3AD203B41FA5}">
                      <a16:colId xmlns:a16="http://schemas.microsoft.com/office/drawing/2014/main" val="2852606889"/>
                    </a:ext>
                  </a:extLst>
                </a:gridCol>
                <a:gridCol w="1477796">
                  <a:extLst>
                    <a:ext uri="{9D8B030D-6E8A-4147-A177-3AD203B41FA5}">
                      <a16:colId xmlns:a16="http://schemas.microsoft.com/office/drawing/2014/main" val="1747992527"/>
                    </a:ext>
                  </a:extLst>
                </a:gridCol>
                <a:gridCol w="1477796">
                  <a:extLst>
                    <a:ext uri="{9D8B030D-6E8A-4147-A177-3AD203B41FA5}">
                      <a16:colId xmlns:a16="http://schemas.microsoft.com/office/drawing/2014/main" val="1622615264"/>
                    </a:ext>
                  </a:extLst>
                </a:gridCol>
                <a:gridCol w="1477796">
                  <a:extLst>
                    <a:ext uri="{9D8B030D-6E8A-4147-A177-3AD203B41FA5}">
                      <a16:colId xmlns:a16="http://schemas.microsoft.com/office/drawing/2014/main" val="334743774"/>
                    </a:ext>
                  </a:extLst>
                </a:gridCol>
              </a:tblGrid>
              <a:tr h="979715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BÖLÜM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Kayıt Yaptıran Öğrenci</a:t>
                      </a:r>
                    </a:p>
                    <a:p>
                      <a:pPr algn="ctr"/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Yabancı</a:t>
                      </a:r>
                      <a:r>
                        <a:rPr lang="tr-TR" sz="1600" baseline="0" dirty="0" smtClean="0"/>
                        <a:t> Uyruklu Öğrenci</a:t>
                      </a:r>
                      <a:endParaRPr lang="tr-TR" sz="1600" dirty="0" smtClean="0"/>
                    </a:p>
                    <a:p>
                      <a:pPr algn="ctr"/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Yatay Geçiş</a:t>
                      </a:r>
                    </a:p>
                    <a:p>
                      <a:pPr algn="ctr"/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Özel Öğrenci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Toplam</a:t>
                      </a:r>
                    </a:p>
                    <a:p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451227"/>
                  </a:ext>
                </a:extLst>
              </a:tr>
              <a:tr h="979715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LİSANS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40 (228-Kadın:</a:t>
                      </a:r>
                      <a:r>
                        <a:rPr lang="tr-TR" sz="1600" baseline="0" dirty="0" smtClean="0"/>
                        <a:t> 68              Erkek:160)</a:t>
                      </a:r>
                    </a:p>
                    <a:p>
                      <a:pPr algn="ctr"/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49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273514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14432"/>
              </p:ext>
            </p:extLst>
          </p:nvPr>
        </p:nvGraphicFramePr>
        <p:xfrm>
          <a:off x="1345474" y="3631475"/>
          <a:ext cx="8762275" cy="268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140">
                  <a:extLst>
                    <a:ext uri="{9D8B030D-6E8A-4147-A177-3AD203B41FA5}">
                      <a16:colId xmlns:a16="http://schemas.microsoft.com/office/drawing/2014/main" val="599431013"/>
                    </a:ext>
                  </a:extLst>
                </a:gridCol>
                <a:gridCol w="2062770">
                  <a:extLst>
                    <a:ext uri="{9D8B030D-6E8A-4147-A177-3AD203B41FA5}">
                      <a16:colId xmlns:a16="http://schemas.microsoft.com/office/drawing/2014/main" val="1826832491"/>
                    </a:ext>
                  </a:extLst>
                </a:gridCol>
                <a:gridCol w="1752455">
                  <a:extLst>
                    <a:ext uri="{9D8B030D-6E8A-4147-A177-3AD203B41FA5}">
                      <a16:colId xmlns:a16="http://schemas.microsoft.com/office/drawing/2014/main" val="2616938209"/>
                    </a:ext>
                  </a:extLst>
                </a:gridCol>
                <a:gridCol w="1752455">
                  <a:extLst>
                    <a:ext uri="{9D8B030D-6E8A-4147-A177-3AD203B41FA5}">
                      <a16:colId xmlns:a16="http://schemas.microsoft.com/office/drawing/2014/main" val="782888276"/>
                    </a:ext>
                  </a:extLst>
                </a:gridCol>
                <a:gridCol w="1752455">
                  <a:extLst>
                    <a:ext uri="{9D8B030D-6E8A-4147-A177-3AD203B41FA5}">
                      <a16:colId xmlns:a16="http://schemas.microsoft.com/office/drawing/2014/main" val="3464863822"/>
                    </a:ext>
                  </a:extLst>
                </a:gridCol>
              </a:tblGrid>
              <a:tr h="61649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I.</a:t>
                      </a:r>
                      <a:r>
                        <a:rPr lang="tr-TR" baseline="0" dirty="0" smtClean="0"/>
                        <a:t> ÖĞRETİM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II.</a:t>
                      </a:r>
                      <a:r>
                        <a:rPr lang="tr-TR" baseline="0" dirty="0" smtClean="0"/>
                        <a:t> ÖĞRETİM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I.</a:t>
                      </a:r>
                      <a:r>
                        <a:rPr lang="tr-TR" baseline="0" dirty="0" smtClean="0"/>
                        <a:t> ÖĞRETİM MEZUN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II. ÖĞRETİM MEZUN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5963"/>
                  </a:ext>
                </a:extLst>
              </a:tr>
              <a:tr h="718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YÜKSEK LİSANS</a:t>
                      </a:r>
                    </a:p>
                    <a:p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12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908190"/>
                  </a:ext>
                </a:extLst>
              </a:tr>
              <a:tr h="609936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DOKTORA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868656"/>
                  </a:ext>
                </a:extLst>
              </a:tr>
              <a:tr h="609936"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TOPLAM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33 Y. Lisans</a:t>
                      </a:r>
                    </a:p>
                    <a:p>
                      <a:pPr algn="ctr"/>
                      <a:r>
                        <a:rPr lang="tr-TR" sz="1600" dirty="0" smtClean="0"/>
                        <a:t>27 Doktora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44 Y. Lisans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006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68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EĞİTİM VE ÖĞRETİM</a:t>
            </a:r>
            <a:endParaRPr lang="tr-TR" b="1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922155"/>
              </p:ext>
            </p:extLst>
          </p:nvPr>
        </p:nvGraphicFramePr>
        <p:xfrm>
          <a:off x="481209" y="1294230"/>
          <a:ext cx="11166841" cy="48674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90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064">
                  <a:extLst>
                    <a:ext uri="{9D8B030D-6E8A-4147-A177-3AD203B41FA5}">
                      <a16:colId xmlns:a16="http://schemas.microsoft.com/office/drawing/2014/main" val="2546088549"/>
                    </a:ext>
                  </a:extLst>
                </a:gridCol>
              </a:tblGrid>
              <a:tr h="92462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u="sng" dirty="0">
                          <a:latin typeface="+mn-lt"/>
                          <a:cs typeface="Arial" panose="020B0604020202020204" pitchFamily="34" charset="0"/>
                        </a:rPr>
                        <a:t>STRATEJİK</a:t>
                      </a:r>
                      <a:r>
                        <a:rPr lang="tr-TR" sz="2000" b="1" u="sng" baseline="0" dirty="0">
                          <a:latin typeface="+mn-lt"/>
                          <a:cs typeface="Arial" panose="020B0604020202020204" pitchFamily="34" charset="0"/>
                        </a:rPr>
                        <a:t> AMAÇ 1</a:t>
                      </a:r>
                      <a:endParaRPr lang="tr-TR" sz="2000" b="1" u="sng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Eğitim-öğretim süreçlerinde etkin, verimli ve sürdürülebilir başarı sağlamak. 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48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1.1: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Ön lisans, lisans ve lisansüstü eğitimde tercih edilen bir üniversite olmak. </a:t>
                      </a:r>
                      <a:endParaRPr lang="tr-TR" sz="16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99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latin typeface="+mn-lt"/>
                          <a:cs typeface="Arial" pitchFamily="34" charset="0"/>
                        </a:rPr>
                        <a:t>2021-2022</a:t>
                      </a: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2022-2023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GERÇEKLEŞME </a:t>
                      </a:r>
                      <a:r>
                        <a:rPr lang="tr-TR" sz="1600" b="1" dirty="0" smtClean="0">
                          <a:latin typeface="+mn-lt"/>
                          <a:cs typeface="Arial" pitchFamily="34" charset="0"/>
                        </a:rPr>
                        <a:t>ORANI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HEDEF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471">
                <a:tc>
                  <a:txBody>
                    <a:bodyPr/>
                    <a:lstStyle/>
                    <a:p>
                      <a:r>
                        <a:rPr lang="tr-TR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Üniversitemizi </a:t>
                      </a:r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ilk sırada tercih eden öğrenci sayısı</a:t>
                      </a:r>
                      <a:endParaRPr lang="tr-T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tr-T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solidFill>
                            <a:schemeClr val="tx1"/>
                          </a:solidFill>
                          <a:effectLst/>
                        </a:rPr>
                        <a:t>36 (6 Milli Öğrenci)</a:t>
                      </a:r>
                      <a:endParaRPr lang="tr-T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b="1" dirty="0" smtClean="0">
                          <a:solidFill>
                            <a:schemeClr val="tx1"/>
                          </a:solidFill>
                          <a:effectLst/>
                        </a:rPr>
                        <a:t>%116.1</a:t>
                      </a:r>
                      <a:endParaRPr lang="tr-TR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4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Bölüm/Program doluluk oranları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tr-T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tr-T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b="1" dirty="0" smtClean="0">
                          <a:solidFill>
                            <a:schemeClr val="tx1"/>
                          </a:solidFill>
                          <a:effectLst/>
                        </a:rPr>
                        <a:t>%100</a:t>
                      </a:r>
                      <a:endParaRPr lang="tr-TR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3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Uluslararası </a:t>
                      </a:r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 sayısı.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tr-T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solidFill>
                            <a:schemeClr val="tx1"/>
                          </a:solidFill>
                          <a:effectLst/>
                        </a:rPr>
                        <a:t>%8.3</a:t>
                      </a:r>
                      <a:endParaRPr lang="tr-T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Değişim </a:t>
                      </a:r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Programları ile Gelen Öğrenci Sayısı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tr-T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solidFill>
                            <a:schemeClr val="tx1"/>
                          </a:solidFill>
                          <a:effectLst/>
                        </a:rPr>
                        <a:t>%0</a:t>
                      </a:r>
                      <a:endParaRPr lang="tr-T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800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6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EĞİTİM VE ÖĞRETİM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947517"/>
              </p:ext>
            </p:extLst>
          </p:nvPr>
        </p:nvGraphicFramePr>
        <p:xfrm>
          <a:off x="367937" y="1658982"/>
          <a:ext cx="11562735" cy="29949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4965">
                  <a:extLst>
                    <a:ext uri="{9D8B030D-6E8A-4147-A177-3AD203B41FA5}">
                      <a16:colId xmlns:a16="http://schemas.microsoft.com/office/drawing/2014/main" val="1157630702"/>
                    </a:ext>
                  </a:extLst>
                </a:gridCol>
                <a:gridCol w="1697283">
                  <a:extLst>
                    <a:ext uri="{9D8B030D-6E8A-4147-A177-3AD203B41FA5}">
                      <a16:colId xmlns:a16="http://schemas.microsoft.com/office/drawing/2014/main" val="3153691121"/>
                    </a:ext>
                  </a:extLst>
                </a:gridCol>
                <a:gridCol w="2121605">
                  <a:extLst>
                    <a:ext uri="{9D8B030D-6E8A-4147-A177-3AD203B41FA5}">
                      <a16:colId xmlns:a16="http://schemas.microsoft.com/office/drawing/2014/main" val="3684036564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2291318584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2319417186"/>
                    </a:ext>
                  </a:extLst>
                </a:gridCol>
              </a:tblGrid>
              <a:tr h="9793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u="sng" dirty="0">
                          <a:latin typeface="+mn-lt"/>
                          <a:cs typeface="Arial" panose="020B0604020202020204" pitchFamily="34" charset="0"/>
                        </a:rPr>
                        <a:t>STRATEJİK</a:t>
                      </a:r>
                      <a:r>
                        <a:rPr lang="tr-TR" sz="2000" b="1" u="sng" baseline="0" dirty="0">
                          <a:latin typeface="+mn-lt"/>
                          <a:cs typeface="Arial" panose="020B0604020202020204" pitchFamily="34" charset="0"/>
                        </a:rPr>
                        <a:t> AMAÇ 1</a:t>
                      </a:r>
                      <a:endParaRPr lang="tr-TR" sz="2000" b="1" u="sng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Eğitim-öğretim süreçlerinde etkin, verimli ve sürdürülebilir başarı sağlamak. </a:t>
                      </a:r>
                      <a:endParaRPr lang="tr-TR" sz="20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A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892005"/>
                  </a:ext>
                </a:extLst>
              </a:tr>
              <a:tr h="989543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Hedef 1.2: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Programları ulusal ve uluslararası yeterlilikler çerçevesinde ve paydaş beklentilerini dikkate alarak güncellemek. </a:t>
                      </a:r>
                      <a:endParaRPr kumimoji="0" lang="tr-TR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637816"/>
                  </a:ext>
                </a:extLst>
              </a:tr>
              <a:tr h="389016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latin typeface="+mn-lt"/>
                          <a:cs typeface="Arial" pitchFamily="34" charset="0"/>
                        </a:rPr>
                        <a:t>2022</a:t>
                      </a: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latin typeface="+mn-lt"/>
                          <a:cs typeface="Arial" pitchFamily="34" charset="0"/>
                        </a:rPr>
                        <a:t>2023</a:t>
                      </a:r>
                      <a:endParaRPr lang="tr-TR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84407"/>
                  </a:ext>
                </a:extLst>
              </a:tr>
              <a:tr h="636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GERÇEKLEŞEN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GERÇEKLEŞME ORANI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latin typeface="+mn-lt"/>
                          <a:cs typeface="Arial" pitchFamily="34" charset="0"/>
                        </a:rPr>
                        <a:t>HEDEF</a:t>
                      </a:r>
                      <a:endParaRPr lang="tr-T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316580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13834"/>
              </p:ext>
            </p:extLst>
          </p:nvPr>
        </p:nvGraphicFramePr>
        <p:xfrm>
          <a:off x="367936" y="4670501"/>
          <a:ext cx="11562735" cy="8443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4965">
                  <a:extLst>
                    <a:ext uri="{9D8B030D-6E8A-4147-A177-3AD203B41FA5}">
                      <a16:colId xmlns:a16="http://schemas.microsoft.com/office/drawing/2014/main" val="3945067863"/>
                    </a:ext>
                  </a:extLst>
                </a:gridCol>
                <a:gridCol w="1697283">
                  <a:extLst>
                    <a:ext uri="{9D8B030D-6E8A-4147-A177-3AD203B41FA5}">
                      <a16:colId xmlns:a16="http://schemas.microsoft.com/office/drawing/2014/main" val="3083702189"/>
                    </a:ext>
                  </a:extLst>
                </a:gridCol>
                <a:gridCol w="2121605">
                  <a:extLst>
                    <a:ext uri="{9D8B030D-6E8A-4147-A177-3AD203B41FA5}">
                      <a16:colId xmlns:a16="http://schemas.microsoft.com/office/drawing/2014/main" val="3280223367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1672668288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1077194262"/>
                    </a:ext>
                  </a:extLst>
                </a:gridCol>
              </a:tblGrid>
              <a:tr h="8443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Paydaş </a:t>
                      </a:r>
                      <a:r>
                        <a:rPr lang="tr-T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beklentileri doğrultusunda   güncellenen program sayısı.</a:t>
                      </a:r>
                      <a:endParaRPr lang="tr-T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solidFill>
                            <a:schemeClr val="tx1"/>
                          </a:solidFill>
                          <a:effectLst/>
                        </a:rPr>
                        <a:t>%100</a:t>
                      </a:r>
                      <a:endParaRPr lang="tr-T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tr-T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74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67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EĞİTİM </a:t>
            </a:r>
            <a:r>
              <a:rPr lang="tr-TR" b="1" dirty="0"/>
              <a:t>VE </a:t>
            </a:r>
            <a:r>
              <a:rPr lang="tr-TR" b="1" dirty="0" smtClean="0"/>
              <a:t>ÖĞRETİM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91440" y="1261472"/>
            <a:ext cx="119287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PAYDAŞ KATILIMI</a:t>
            </a:r>
          </a:p>
          <a:p>
            <a:pPr algn="ctr"/>
            <a:endParaRPr lang="tr-TR" b="1" dirty="0"/>
          </a:p>
          <a:p>
            <a:r>
              <a:rPr lang="tr-TR" b="1" u="sng" dirty="0" smtClean="0"/>
              <a:t>Bölüm/Program tasarımında paydaş katılımı örnekleri</a:t>
            </a:r>
          </a:p>
          <a:p>
            <a:r>
              <a:rPr lang="tr-TR" dirty="0" smtClean="0"/>
              <a:t>*Danışma Kurulları Toplantıları</a:t>
            </a:r>
          </a:p>
          <a:p>
            <a:r>
              <a:rPr lang="tr-TR" dirty="0" smtClean="0"/>
              <a:t>*İş birlikler (akran değerlendirme-3 adet)</a:t>
            </a:r>
          </a:p>
          <a:p>
            <a:endParaRPr lang="tr-TR" dirty="0" smtClean="0"/>
          </a:p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sporbilimleri.subu.edu.tr/tr/paydaslarimiz</a:t>
            </a:r>
            <a:endParaRPr lang="tr-TR" dirty="0" smtClean="0"/>
          </a:p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bso.subu.edu.tr/tr/bolum-danisma-kurulu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703" y="1375546"/>
            <a:ext cx="4600501" cy="505138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09" y="3840480"/>
            <a:ext cx="6322422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EĞİTİM </a:t>
            </a:r>
            <a:r>
              <a:rPr lang="tr-TR" b="1" dirty="0"/>
              <a:t>VE </a:t>
            </a:r>
            <a:r>
              <a:rPr lang="tr-TR" b="1" dirty="0" smtClean="0"/>
              <a:t>ÖĞRETİM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809287" y="1277784"/>
            <a:ext cx="43147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/>
              <a:t>Yüz Yüze</a:t>
            </a: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u="sng" dirty="0" smtClean="0"/>
              <a:t>Uzaktan Eğitimde kullanılan aktif etkileşimli ders metotları örnekleri:</a:t>
            </a:r>
          </a:p>
          <a:p>
            <a:endParaRPr lang="tr-TR" b="1" u="sng" dirty="0"/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LMS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SABİS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ZOOM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GOOGLE MEET </a:t>
            </a:r>
          </a:p>
          <a:p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dirty="0" smtClean="0"/>
              <a:t>Uygulamalı derslerde </a:t>
            </a:r>
          </a:p>
          <a:p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YOUTUBE</a:t>
            </a:r>
          </a:p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INSTAGRAM </a:t>
            </a:r>
          </a:p>
          <a:p>
            <a:endParaRPr lang="tr-TR" dirty="0"/>
          </a:p>
          <a:p>
            <a:r>
              <a:rPr lang="tr-TR" dirty="0" smtClean="0"/>
              <a:t>paylaşımları ve videoları kullanılmıştır.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51269" y="1528232"/>
            <a:ext cx="590099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2020- 2021 Bahar ve 2020-2021 Güz Ders Sayısı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526417"/>
              </p:ext>
            </p:extLst>
          </p:nvPr>
        </p:nvGraphicFramePr>
        <p:xfrm>
          <a:off x="5251270" y="2205340"/>
          <a:ext cx="5590900" cy="1609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725">
                  <a:extLst>
                    <a:ext uri="{9D8B030D-6E8A-4147-A177-3AD203B41FA5}">
                      <a16:colId xmlns:a16="http://schemas.microsoft.com/office/drawing/2014/main" val="3639955758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val="1235502205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val="3992779456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val="842170572"/>
                    </a:ext>
                  </a:extLst>
                </a:gridCol>
              </a:tblGrid>
              <a:tr h="735603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Ders Sayısı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Yüz yüze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Online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Öğretim Elemanı</a:t>
                      </a:r>
                      <a:r>
                        <a:rPr lang="tr-TR" sz="1400" baseline="0" dirty="0" smtClean="0"/>
                        <a:t> Sayısı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895711"/>
                  </a:ext>
                </a:extLst>
              </a:tr>
              <a:tr h="482949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68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41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26 (toplam)</a:t>
                      </a:r>
                      <a:endParaRPr lang="tr-T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494703"/>
                  </a:ext>
                </a:extLst>
              </a:tr>
              <a:tr h="390462">
                <a:tc>
                  <a:txBody>
                    <a:bodyPr/>
                    <a:lstStyle/>
                    <a:p>
                      <a:pPr algn="ctr"/>
                      <a:endParaRPr lang="tr-TR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17 (online)</a:t>
                      </a:r>
                      <a:endParaRPr lang="tr-T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497617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10598"/>
              </p:ext>
            </p:extLst>
          </p:nvPr>
        </p:nvGraphicFramePr>
        <p:xfrm>
          <a:off x="5251269" y="4114800"/>
          <a:ext cx="5590905" cy="1567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181">
                  <a:extLst>
                    <a:ext uri="{9D8B030D-6E8A-4147-A177-3AD203B41FA5}">
                      <a16:colId xmlns:a16="http://schemas.microsoft.com/office/drawing/2014/main" val="834901672"/>
                    </a:ext>
                  </a:extLst>
                </a:gridCol>
                <a:gridCol w="1118181">
                  <a:extLst>
                    <a:ext uri="{9D8B030D-6E8A-4147-A177-3AD203B41FA5}">
                      <a16:colId xmlns:a16="http://schemas.microsoft.com/office/drawing/2014/main" val="164699611"/>
                    </a:ext>
                  </a:extLst>
                </a:gridCol>
                <a:gridCol w="1118181">
                  <a:extLst>
                    <a:ext uri="{9D8B030D-6E8A-4147-A177-3AD203B41FA5}">
                      <a16:colId xmlns:a16="http://schemas.microsoft.com/office/drawing/2014/main" val="2084094455"/>
                    </a:ext>
                  </a:extLst>
                </a:gridCol>
                <a:gridCol w="1118181">
                  <a:extLst>
                    <a:ext uri="{9D8B030D-6E8A-4147-A177-3AD203B41FA5}">
                      <a16:colId xmlns:a16="http://schemas.microsoft.com/office/drawing/2014/main" val="1868527144"/>
                    </a:ext>
                  </a:extLst>
                </a:gridCol>
                <a:gridCol w="1118181">
                  <a:extLst>
                    <a:ext uri="{9D8B030D-6E8A-4147-A177-3AD203B41FA5}">
                      <a16:colId xmlns:a16="http://schemas.microsoft.com/office/drawing/2014/main" val="2347967795"/>
                    </a:ext>
                  </a:extLst>
                </a:gridCol>
              </a:tblGrid>
              <a:tr h="44955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LEE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Ders Sayısı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Yüz yüze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Online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Öğretim Elemanı</a:t>
                      </a:r>
                      <a:r>
                        <a:rPr lang="tr-TR" sz="1400" baseline="0" dirty="0" smtClean="0"/>
                        <a:t> Sayısı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120229"/>
                  </a:ext>
                </a:extLst>
              </a:tr>
              <a:tr h="317332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Yüksek Lisans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16 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5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8</a:t>
                      </a:r>
                      <a:endParaRPr lang="tr-T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495751"/>
                  </a:ext>
                </a:extLst>
              </a:tr>
              <a:tr h="317332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Doktora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10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5</a:t>
                      </a:r>
                      <a:endParaRPr lang="tr-T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8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8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18673"/>
              </p:ext>
            </p:extLst>
          </p:nvPr>
        </p:nvGraphicFramePr>
        <p:xfrm>
          <a:off x="624840" y="2118360"/>
          <a:ext cx="10469880" cy="253212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8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0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Akademik Danışmanlık Dağılımı (2021-2022)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368">
                <a:tc rowSpan="4">
                  <a:txBody>
                    <a:bodyPr/>
                    <a:lstStyle/>
                    <a:p>
                      <a:r>
                        <a:rPr lang="tr-TR" sz="2000" b="0" dirty="0" smtClean="0"/>
                        <a:t>Beden</a:t>
                      </a:r>
                      <a:r>
                        <a:rPr lang="tr-TR" sz="2000" b="0" baseline="0" dirty="0" smtClean="0"/>
                        <a:t> Eğitimi ve Spor Bölümü</a:t>
                      </a:r>
                      <a:endParaRPr lang="tr-T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ARZU ALTINTIĞ</a:t>
                      </a:r>
                    </a:p>
                    <a:p>
                      <a:pPr algn="ctr"/>
                      <a:endParaRPr lang="tr-T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4.</a:t>
                      </a:r>
                      <a:r>
                        <a:rPr lang="tr-TR" sz="1100" b="1" baseline="0" dirty="0" smtClean="0"/>
                        <a:t> SINIF</a:t>
                      </a:r>
                      <a:endParaRPr lang="tr-TR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36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ELİF ÜNAL</a:t>
                      </a:r>
                      <a:endParaRPr lang="tr-T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3.</a:t>
                      </a:r>
                      <a:r>
                        <a:rPr lang="tr-TR" sz="1100" b="1" baseline="0" dirty="0" smtClean="0"/>
                        <a:t> SINIF </a:t>
                      </a:r>
                      <a:endParaRPr lang="tr-TR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96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CİHAN</a:t>
                      </a:r>
                      <a:r>
                        <a:rPr lang="tr-TR" sz="1100" b="1" baseline="0" dirty="0" smtClean="0"/>
                        <a:t> AYHAN</a:t>
                      </a:r>
                      <a:endParaRPr lang="tr-TR" sz="1100" b="1" dirty="0" smtClean="0"/>
                    </a:p>
                    <a:p>
                      <a:pPr algn="ctr"/>
                      <a:endParaRPr lang="tr-TR" sz="11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2.</a:t>
                      </a:r>
                      <a:r>
                        <a:rPr lang="tr-TR" sz="1100" b="1" baseline="0" dirty="0" smtClean="0"/>
                        <a:t> SINIF </a:t>
                      </a:r>
                      <a:endParaRPr lang="tr-TR" sz="11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36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ABDULLAH</a:t>
                      </a:r>
                      <a:r>
                        <a:rPr lang="tr-TR" sz="1100" b="1" baseline="0" dirty="0" smtClean="0"/>
                        <a:t> DÜĞENCİ </a:t>
                      </a:r>
                      <a:endParaRPr lang="tr-TR" sz="1100" b="1" dirty="0" smtClean="0"/>
                    </a:p>
                    <a:p>
                      <a:pPr algn="ctr"/>
                      <a:endParaRPr lang="tr-T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1. SINIF </a:t>
                      </a:r>
                      <a:endParaRPr lang="tr-TR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091985"/>
                  </a:ext>
                </a:extLst>
              </a:tr>
            </a:tbl>
          </a:graphicData>
        </a:graphic>
      </p:graphicFrame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EĞİTİM </a:t>
            </a:r>
            <a:r>
              <a:rPr lang="tr-TR" b="1" dirty="0"/>
              <a:t>VE </a:t>
            </a:r>
            <a:r>
              <a:rPr lang="tr-TR" b="1" dirty="0" smtClean="0"/>
              <a:t>ÖĞRETİM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6968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li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5060</TotalTime>
  <Words>889</Words>
  <Application>Microsoft Office PowerPoint</Application>
  <PresentationFormat>Geniş ekran</PresentationFormat>
  <Paragraphs>315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Sunusu</vt:lpstr>
      <vt:lpstr>İÇERİK </vt:lpstr>
      <vt:lpstr>BÖLÜM HAKKINDA BİLGİLER (2021-2022)</vt:lpstr>
      <vt:lpstr>BÖLÜM HAKKINDA BİLGİLER- Öğrenci Sayıları</vt:lpstr>
      <vt:lpstr>EĞİTİM VE ÖĞRETİM</vt:lpstr>
      <vt:lpstr>EĞİTİM VE ÖĞRETİM</vt:lpstr>
      <vt:lpstr>EĞİTİM VE ÖĞRETİM</vt:lpstr>
      <vt:lpstr>EĞİTİM VE ÖĞRETİM</vt:lpstr>
      <vt:lpstr>EĞİTİM VE ÖĞRETİM</vt:lpstr>
      <vt:lpstr>ARAŞTIRMA VE GELİŞTİRME</vt:lpstr>
      <vt:lpstr>ARAŞTIRMA VE GELİŞTİRME</vt:lpstr>
      <vt:lpstr>ARAŞTIRMA VE GELİŞTİRME</vt:lpstr>
      <vt:lpstr>TOPLUMSAL KATKI</vt:lpstr>
      <vt:lpstr>TOPLUMSAL KATKI</vt:lpstr>
      <vt:lpstr>TOPLUMSAL KATKI</vt:lpstr>
      <vt:lpstr>YENİLİKLER- 1. YÖNETİM DEĞİŞİKLİĞİ</vt:lpstr>
      <vt:lpstr>YENİLİKLER- 2. LİSANS ÜSTÜ EĞİTİM</vt:lpstr>
      <vt:lpstr>YENİLİKLER- 3. DANIŞMA KURULU</vt:lpstr>
      <vt:lpstr>YENİLİKLER- 4. GÖRÜNÜRLÜK VE TAKİP EDİLEBİLİRLİK</vt:lpstr>
      <vt:lpstr>YENİLİKLER- 5. EĞİTİM PROGRAMI</vt:lpstr>
      <vt:lpstr>YENİLİKLER- 6. AKADEMİK DANIŞMANLIK</vt:lpstr>
      <vt:lpstr>YENİLİKLER- 7. ÖĞRETMENLİK UYGULAMASI</vt:lpstr>
      <vt:lpstr>YENİLİKLER- 8. ÖĞRENCİ TEMSİLCİSİ</vt:lpstr>
      <vt:lpstr>YENİLİKLER- 9. EĞİTİM MATERYALLERİ</vt:lpstr>
      <vt:lpstr>YENİLİKLER- 10. AKREDİTASYON</vt:lpstr>
      <vt:lpstr>2022-2023 HEDEFLER</vt:lpstr>
      <vt:lpstr>SONUÇ OLARAK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Kalite Koordinatörlüğü</dc:creator>
  <cp:lastModifiedBy>user</cp:lastModifiedBy>
  <cp:revision>403</cp:revision>
  <dcterms:created xsi:type="dcterms:W3CDTF">2020-09-09T19:50:56Z</dcterms:created>
  <dcterms:modified xsi:type="dcterms:W3CDTF">2022-10-04T05:16:28Z</dcterms:modified>
</cp:coreProperties>
</file>